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742" r:id="rId2"/>
    <p:sldMasterId id="2147483754" r:id="rId3"/>
    <p:sldMasterId id="2147483729" r:id="rId4"/>
    <p:sldMasterId id="2147483760" r:id="rId5"/>
    <p:sldMasterId id="2147483693" r:id="rId6"/>
    <p:sldMasterId id="2147483766" r:id="rId7"/>
  </p:sldMasterIdLst>
  <p:notesMasterIdLst>
    <p:notesMasterId r:id="rId25"/>
  </p:notesMasterIdLst>
  <p:handoutMasterIdLst>
    <p:handoutMasterId r:id="rId26"/>
  </p:handoutMasterIdLst>
  <p:sldIdLst>
    <p:sldId id="294" r:id="rId8"/>
    <p:sldId id="303" r:id="rId9"/>
    <p:sldId id="302" r:id="rId10"/>
    <p:sldId id="324" r:id="rId11"/>
    <p:sldId id="307" r:id="rId12"/>
    <p:sldId id="309" r:id="rId13"/>
    <p:sldId id="310" r:id="rId14"/>
    <p:sldId id="311" r:id="rId15"/>
    <p:sldId id="312" r:id="rId16"/>
    <p:sldId id="313" r:id="rId17"/>
    <p:sldId id="314" r:id="rId18"/>
    <p:sldId id="316" r:id="rId19"/>
    <p:sldId id="317" r:id="rId20"/>
    <p:sldId id="318" r:id="rId21"/>
    <p:sldId id="320" r:id="rId22"/>
    <p:sldId id="321" r:id="rId23"/>
    <p:sldId id="262" r:id="rId24"/>
  </p:sldIdLst>
  <p:sldSz cx="12192000" cy="6858000"/>
  <p:notesSz cx="6858000" cy="9144000"/>
  <p:embeddedFontLs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ExtraBold" panose="020B0906030804020204" pitchFamily="34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jel7yHO2ytr50e6vkC5J+GYoAW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E3E"/>
    <a:srgbClr val="500000"/>
    <a:srgbClr val="E6E5DC"/>
    <a:srgbClr val="732F2F"/>
    <a:srgbClr val="B6B6B6"/>
    <a:srgbClr val="FAF7F3"/>
    <a:srgbClr val="E2DDCF"/>
    <a:srgbClr val="D1D1D1"/>
    <a:srgbClr val="000000"/>
    <a:srgbClr val="3C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72507" autoAdjust="0"/>
  </p:normalViewPr>
  <p:slideViewPr>
    <p:cSldViewPr snapToGrid="0">
      <p:cViewPr varScale="1">
        <p:scale>
          <a:sx n="42" d="100"/>
          <a:sy n="42" d="100"/>
        </p:scale>
        <p:origin x="15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76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2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43" Type="http://customschemas.google.com/relationships/presentationmetadata" Target="metadata"/><Relationship Id="rId48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ay Kumar" userId="617c85a017b03975" providerId="LiveId" clId="{550AED1B-DE27-4D88-9A11-7870640BFD58}"/>
    <pc:docChg chg="modSld">
      <pc:chgData name="Tanay Kumar" userId="617c85a017b03975" providerId="LiveId" clId="{550AED1B-DE27-4D88-9A11-7870640BFD58}" dt="2025-07-17T00:29:50.433" v="15" actId="20577"/>
      <pc:docMkLst>
        <pc:docMk/>
      </pc:docMkLst>
      <pc:sldChg chg="modNotesTx">
        <pc:chgData name="Tanay Kumar" userId="617c85a017b03975" providerId="LiveId" clId="{550AED1B-DE27-4D88-9A11-7870640BFD58}" dt="2025-07-17T00:29:06.704" v="0" actId="20577"/>
        <pc:sldMkLst>
          <pc:docMk/>
          <pc:sldMk cId="1746009279" sldId="294"/>
        </pc:sldMkLst>
      </pc:sldChg>
      <pc:sldChg chg="modNotesTx">
        <pc:chgData name="Tanay Kumar" userId="617c85a017b03975" providerId="LiveId" clId="{550AED1B-DE27-4D88-9A11-7870640BFD58}" dt="2025-07-17T00:29:12.459" v="2" actId="20577"/>
        <pc:sldMkLst>
          <pc:docMk/>
          <pc:sldMk cId="223301682" sldId="302"/>
        </pc:sldMkLst>
      </pc:sldChg>
      <pc:sldChg chg="modNotesTx">
        <pc:chgData name="Tanay Kumar" userId="617c85a017b03975" providerId="LiveId" clId="{550AED1B-DE27-4D88-9A11-7870640BFD58}" dt="2025-07-17T00:29:09.547" v="1" actId="20577"/>
        <pc:sldMkLst>
          <pc:docMk/>
          <pc:sldMk cId="3273440510" sldId="303"/>
        </pc:sldMkLst>
      </pc:sldChg>
      <pc:sldChg chg="modNotesTx">
        <pc:chgData name="Tanay Kumar" userId="617c85a017b03975" providerId="LiveId" clId="{550AED1B-DE27-4D88-9A11-7870640BFD58}" dt="2025-07-17T00:29:18.149" v="4" actId="20577"/>
        <pc:sldMkLst>
          <pc:docMk/>
          <pc:sldMk cId="4159352688" sldId="307"/>
        </pc:sldMkLst>
      </pc:sldChg>
      <pc:sldChg chg="modNotesTx">
        <pc:chgData name="Tanay Kumar" userId="617c85a017b03975" providerId="LiveId" clId="{550AED1B-DE27-4D88-9A11-7870640BFD58}" dt="2025-07-17T00:29:20.809" v="5" actId="20577"/>
        <pc:sldMkLst>
          <pc:docMk/>
          <pc:sldMk cId="3259677001" sldId="309"/>
        </pc:sldMkLst>
      </pc:sldChg>
      <pc:sldChg chg="modNotesTx">
        <pc:chgData name="Tanay Kumar" userId="617c85a017b03975" providerId="LiveId" clId="{550AED1B-DE27-4D88-9A11-7870640BFD58}" dt="2025-07-17T00:29:24.430" v="7" actId="20577"/>
        <pc:sldMkLst>
          <pc:docMk/>
          <pc:sldMk cId="794100205" sldId="310"/>
        </pc:sldMkLst>
      </pc:sldChg>
      <pc:sldChg chg="modNotesTx">
        <pc:chgData name="Tanay Kumar" userId="617c85a017b03975" providerId="LiveId" clId="{550AED1B-DE27-4D88-9A11-7870640BFD58}" dt="2025-07-17T00:29:27.510" v="8" actId="20577"/>
        <pc:sldMkLst>
          <pc:docMk/>
          <pc:sldMk cId="3083602995" sldId="311"/>
        </pc:sldMkLst>
      </pc:sldChg>
      <pc:sldChg chg="modNotesTx">
        <pc:chgData name="Tanay Kumar" userId="617c85a017b03975" providerId="LiveId" clId="{550AED1B-DE27-4D88-9A11-7870640BFD58}" dt="2025-07-17T00:29:30.265" v="9" actId="20577"/>
        <pc:sldMkLst>
          <pc:docMk/>
          <pc:sldMk cId="408987187" sldId="313"/>
        </pc:sldMkLst>
      </pc:sldChg>
      <pc:sldChg chg="modNotesTx">
        <pc:chgData name="Tanay Kumar" userId="617c85a017b03975" providerId="LiveId" clId="{550AED1B-DE27-4D88-9A11-7870640BFD58}" dt="2025-07-17T00:29:32.882" v="10" actId="20577"/>
        <pc:sldMkLst>
          <pc:docMk/>
          <pc:sldMk cId="832226694" sldId="314"/>
        </pc:sldMkLst>
      </pc:sldChg>
      <pc:sldChg chg="modNotesTx">
        <pc:chgData name="Tanay Kumar" userId="617c85a017b03975" providerId="LiveId" clId="{550AED1B-DE27-4D88-9A11-7870640BFD58}" dt="2025-07-17T00:29:35.437" v="11" actId="20577"/>
        <pc:sldMkLst>
          <pc:docMk/>
          <pc:sldMk cId="3520459579" sldId="316"/>
        </pc:sldMkLst>
      </pc:sldChg>
      <pc:sldChg chg="modNotesTx">
        <pc:chgData name="Tanay Kumar" userId="617c85a017b03975" providerId="LiveId" clId="{550AED1B-DE27-4D88-9A11-7870640BFD58}" dt="2025-07-17T00:29:38.378" v="12" actId="20577"/>
        <pc:sldMkLst>
          <pc:docMk/>
          <pc:sldMk cId="3489123760" sldId="317"/>
        </pc:sldMkLst>
      </pc:sldChg>
      <pc:sldChg chg="modNotesTx">
        <pc:chgData name="Tanay Kumar" userId="617c85a017b03975" providerId="LiveId" clId="{550AED1B-DE27-4D88-9A11-7870640BFD58}" dt="2025-07-17T00:29:40.853" v="13" actId="20577"/>
        <pc:sldMkLst>
          <pc:docMk/>
          <pc:sldMk cId="2352432473" sldId="318"/>
        </pc:sldMkLst>
      </pc:sldChg>
      <pc:sldChg chg="modNotesTx">
        <pc:chgData name="Tanay Kumar" userId="617c85a017b03975" providerId="LiveId" clId="{550AED1B-DE27-4D88-9A11-7870640BFD58}" dt="2025-07-17T00:29:45.162" v="14" actId="20577"/>
        <pc:sldMkLst>
          <pc:docMk/>
          <pc:sldMk cId="2021032924" sldId="320"/>
        </pc:sldMkLst>
      </pc:sldChg>
      <pc:sldChg chg="modNotesTx">
        <pc:chgData name="Tanay Kumar" userId="617c85a017b03975" providerId="LiveId" clId="{550AED1B-DE27-4D88-9A11-7870640BFD58}" dt="2025-07-17T00:29:50.433" v="15" actId="20577"/>
        <pc:sldMkLst>
          <pc:docMk/>
          <pc:sldMk cId="2329088534" sldId="321"/>
        </pc:sldMkLst>
      </pc:sldChg>
      <pc:sldChg chg="modNotesTx">
        <pc:chgData name="Tanay Kumar" userId="617c85a017b03975" providerId="LiveId" clId="{550AED1B-DE27-4D88-9A11-7870640BFD58}" dt="2025-07-17T00:29:15.559" v="3" actId="20577"/>
        <pc:sldMkLst>
          <pc:docMk/>
          <pc:sldMk cId="352973760" sldId="324"/>
        </pc:sldMkLst>
      </pc:sldChg>
    </pc:docChg>
  </pc:docChgLst>
  <pc:docChgLst>
    <pc:chgData name="Tanay Kumar" userId="617c85a017b03975" providerId="LiveId" clId="{B9EDAC20-4C3F-4204-8835-17B57B681EA9}"/>
    <pc:docChg chg="undo custSel delSld modSld">
      <pc:chgData name="Tanay Kumar" userId="617c85a017b03975" providerId="LiveId" clId="{B9EDAC20-4C3F-4204-8835-17B57B681EA9}" dt="2025-07-04T15:36:48.738" v="8" actId="478"/>
      <pc:docMkLst>
        <pc:docMk/>
      </pc:docMkLst>
      <pc:sldChg chg="del">
        <pc:chgData name="Tanay Kumar" userId="617c85a017b03975" providerId="LiveId" clId="{B9EDAC20-4C3F-4204-8835-17B57B681EA9}" dt="2025-07-03T17:59:17.382" v="0" actId="47"/>
        <pc:sldMkLst>
          <pc:docMk/>
          <pc:sldMk cId="1459956446" sldId="278"/>
        </pc:sldMkLst>
      </pc:sldChg>
      <pc:sldChg chg="del">
        <pc:chgData name="Tanay Kumar" userId="617c85a017b03975" providerId="LiveId" clId="{B9EDAC20-4C3F-4204-8835-17B57B681EA9}" dt="2025-07-03T17:59:17.382" v="0" actId="47"/>
        <pc:sldMkLst>
          <pc:docMk/>
          <pc:sldMk cId="1145427237" sldId="295"/>
        </pc:sldMkLst>
      </pc:sldChg>
      <pc:sldChg chg="del">
        <pc:chgData name="Tanay Kumar" userId="617c85a017b03975" providerId="LiveId" clId="{B9EDAC20-4C3F-4204-8835-17B57B681EA9}" dt="2025-07-03T17:59:17.382" v="0" actId="47"/>
        <pc:sldMkLst>
          <pc:docMk/>
          <pc:sldMk cId="1267603018" sldId="298"/>
        </pc:sldMkLst>
      </pc:sldChg>
      <pc:sldChg chg="addSp delSp mod addAnim delAnim">
        <pc:chgData name="Tanay Kumar" userId="617c85a017b03975" providerId="LiveId" clId="{B9EDAC20-4C3F-4204-8835-17B57B681EA9}" dt="2025-07-04T15:36:48.738" v="8" actId="478"/>
        <pc:sldMkLst>
          <pc:docMk/>
          <pc:sldMk cId="223301682" sldId="302"/>
        </pc:sldMkLst>
        <pc:picChg chg="add del">
          <ac:chgData name="Tanay Kumar" userId="617c85a017b03975" providerId="LiveId" clId="{B9EDAC20-4C3F-4204-8835-17B57B681EA9}" dt="2025-07-04T15:36:48.738" v="8" actId="478"/>
          <ac:picMkLst>
            <pc:docMk/>
            <pc:sldMk cId="223301682" sldId="302"/>
            <ac:picMk id="46" creationId="{CED84B38-DD24-535B-EF4F-BE80102D5233}"/>
          </ac:picMkLst>
        </pc:picChg>
      </pc:sldChg>
      <pc:sldChg chg="del">
        <pc:chgData name="Tanay Kumar" userId="617c85a017b03975" providerId="LiveId" clId="{B9EDAC20-4C3F-4204-8835-17B57B681EA9}" dt="2025-07-03T17:59:17.382" v="0" actId="47"/>
        <pc:sldMkLst>
          <pc:docMk/>
          <pc:sldMk cId="4007688642" sldId="308"/>
        </pc:sldMkLst>
      </pc:sldChg>
      <pc:sldChg chg="modNotesTx">
        <pc:chgData name="Tanay Kumar" userId="617c85a017b03975" providerId="LiveId" clId="{B9EDAC20-4C3F-4204-8835-17B57B681EA9}" dt="2025-07-04T04:50:36.225" v="6" actId="20577"/>
        <pc:sldMkLst>
          <pc:docMk/>
          <pc:sldMk cId="794100205" sldId="3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EDF2A2-D16D-7B21-F23C-4E895F7DED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FF711-A650-2A72-4979-86D62982CB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34285-43A8-41F9-A4A8-1B1390CF9D4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6AA88-B64A-DEEF-54DC-C77C943924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978BA-BF71-21CC-926F-93118AB992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B33F6-2883-4C35-9CFF-433E38E4C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2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543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645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2768E-9E49-209D-5390-A7CA44B77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B43B4-DB50-848F-9744-9F73CD4C1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BA683-FC41-66E8-EA73-0AA95BEA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1FF43-56C2-EF12-8069-CDB2D8ADA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700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79EF7-35A1-F989-E152-D4793E782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CC57E-672C-E019-E7DB-48B17DEBB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0B19C4-07ED-9006-1338-99F778D83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E66A8-E2C0-D326-16DE-A964587FB3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900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9954B-3CDB-3A30-A24B-8AE75E8D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37F23E-FC76-4879-73C5-CD4447EFA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30DB1-D3A9-6EDF-4212-750E4924B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7AB0E-9349-584A-02FD-7D1CA53F2A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411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AE554-562C-2D77-137A-7BA33CE3B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47ED3C-0B47-9A7F-1E58-217A102E3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888AC-5D3D-F73D-FAB1-D4A9E86EB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DE026-C7A1-D4EE-06CB-466212F56A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770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6489-8C58-AEDE-0BA3-61E9AEBF0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D9CA6-C115-A79B-40F2-D9EA69958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158AC-F960-BD47-BB2F-C6065E790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FF5A-C27F-1746-B725-B7417452EA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979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8BAA4-E80F-553B-DF30-6A539237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0C03C-7561-11C8-8C2A-6B4FAFCD1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D956887-2137-082C-7E21-F01FDC2E7E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D956887-2137-082C-7E21-F01FDC2E7E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Introduced novel convex optimization formulations for the codesign of actuation architecture and control laws.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Guarantees the specified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ℋ_</a:t>
                </a:r>
                <a:r>
                  <a:rPr lang="en-IN" i="0">
                    <a:latin typeface="Cambria Math" panose="02040503050406030204" pitchFamily="18" charset="0"/>
                    <a:cs typeface="Arial"/>
                  </a:rPr>
                  <a:t>2/</a:t>
                </a:r>
                <a:r>
                  <a:rPr lang="en-IN" i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ℋ_∞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closed-loop performance in nonlinear systems modeled in LPV form.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This approach could effectively identify a sparse actuation architecture by minimizing the one-norm of actuator magnitude limits while maintaining desired closed-loop performance.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Theory validated using the vibration control of a flexible wing modeled nonlinearly.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Comparisons reveal that sparse solutions based on LTI models were inferior to those employing LPV models, highlighting the importance of incorporating nonlinearities within the design framework.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40568-D07A-B702-AD35-BB74BCF81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564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01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8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0A653-C3DB-9697-5F9F-7A6268993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39588-4817-4C09-DBB5-B4FA096372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7BF55-4A75-C016-429D-2508E04BF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381AE-BC3F-CCAC-AD71-8660A4710F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14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13319-F9EA-3DC6-A4A8-D89B791E3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0362B-9528-F5CF-1820-0424B9ABB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A9ED862B-256D-4418-EF40-146EFBC1570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A9ED862B-256D-4418-EF40-146EFBC1570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LPV systems model the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behaviour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more accurately than LTI systems.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First to address sparse actuation for nonlinear systems in LPV form.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Proposes a convex optimization framework to</a:t>
                </a:r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Jointly determine actuator limits</a:t>
                </a:r>
              </a:p>
              <a:p>
                <a:pPr lvl="1">
                  <a:buFont typeface="Courier New" panose="020B0604020202020204" pitchFamily="34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 a state-feedback controller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A unified framework means better resource allocation and robustness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Ensures 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ℋ_</a:t>
                </a:r>
                <a:r>
                  <a:rPr lang="en-IN" b="0" i="0">
                    <a:latin typeface="Cambria Math" panose="02040503050406030204" pitchFamily="18" charset="0"/>
                    <a:cs typeface="Arial"/>
                  </a:rPr>
                  <a:t>2/</a:t>
                </a:r>
                <a:r>
                  <a:rPr lang="en-IN" b="0" i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ℋ_∞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closed-loop performance.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DA1CD-D677-EA9C-8C72-292D5CA0B3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834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628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437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6252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problems are proposed as follows</a:t>
            </a:r>
          </a:p>
          <a:p>
            <a:pPr>
              <a:buFont typeface="+mj-lt"/>
              <a:buAutoNum type="arabicPeriod"/>
            </a:pPr>
            <a:r>
              <a:rPr lang="en-US" dirty="0"/>
              <a:t>Left is H infinity for close loop performance and right is h2 for performance. </a:t>
            </a:r>
          </a:p>
          <a:p>
            <a:pPr>
              <a:buFont typeface="+mj-lt"/>
              <a:buAutoNum type="arabicPeriod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Performance can be H₂ or H∞, but sparsity is always enforced via H₂</a:t>
            </a:r>
          </a:p>
          <a:p>
            <a:pPr>
              <a:buFont typeface="+mj-lt"/>
              <a:buAutoNum type="arabicPeriod"/>
            </a:pPr>
            <a:r>
              <a:rPr lang="en-US" dirty="0"/>
              <a:t>These integrated problems can be solved as convex optimization problems using existing software. Proof is given in the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528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 EQua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6;p9">
            <a:extLst>
              <a:ext uri="{FF2B5EF4-FFF2-40B4-BE49-F238E27FC236}">
                <a16:creationId xmlns:a16="http://schemas.microsoft.com/office/drawing/2014/main" id="{74389485-F7AE-6301-0D95-B19148B00C47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B647DC-563E-4754-90AA-578B810BB36A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17;p9"/>
          <p:cNvSpPr/>
          <p:nvPr/>
        </p:nvSpPr>
        <p:spPr>
          <a:xfrm>
            <a:off x="789935" y="1094299"/>
            <a:ext cx="6858005" cy="2672810"/>
          </a:xfrm>
          <a:prstGeom prst="rect">
            <a:avLst/>
          </a:prstGeom>
          <a:solidFill>
            <a:srgbClr val="732F2F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924555" y="968370"/>
            <a:ext cx="6858005" cy="267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3;p8">
            <a:extLst>
              <a:ext uri="{FF2B5EF4-FFF2-40B4-BE49-F238E27FC236}">
                <a16:creationId xmlns:a16="http://schemas.microsoft.com/office/drawing/2014/main" id="{6A312B92-0797-D14D-8709-8989219C2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424" y="968370"/>
            <a:ext cx="6423103" cy="266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274320" rIns="91440" bIns="9144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65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14;p8">
            <a:extLst>
              <a:ext uri="{FF2B5EF4-FFF2-40B4-BE49-F238E27FC236}">
                <a16:creationId xmlns:a16="http://schemas.microsoft.com/office/drawing/2014/main" id="{F32C4419-BB00-D54B-1622-F4B217B663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37424" y="4357705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b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400" b="1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" name="Google Shape;14;p8">
            <a:extLst>
              <a:ext uri="{FF2B5EF4-FFF2-40B4-BE49-F238E27FC236}">
                <a16:creationId xmlns:a16="http://schemas.microsoft.com/office/drawing/2014/main" id="{6F55182D-A1C7-0320-DFEA-84F623B2EF52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37424" y="480318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rm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600" b="0" i="1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21250B-5E97-796F-8DA6-FE5D0919FE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491" y="5511797"/>
            <a:ext cx="3561938" cy="911587"/>
          </a:xfrm>
          <a:prstGeom prst="rect">
            <a:avLst/>
          </a:prstGeom>
        </p:spPr>
      </p:pic>
      <p:sp>
        <p:nvSpPr>
          <p:cNvPr id="5" name="Google Shape;14;p8">
            <a:extLst>
              <a:ext uri="{FF2B5EF4-FFF2-40B4-BE49-F238E27FC236}">
                <a16:creationId xmlns:a16="http://schemas.microsoft.com/office/drawing/2014/main" id="{1D814E91-8572-4B4D-0783-56C17227D1CF}"/>
              </a:ext>
            </a:extLst>
          </p:cNvPr>
          <p:cNvSpPr txBox="1">
            <a:spLocks noGrp="1"/>
          </p:cNvSpPr>
          <p:nvPr>
            <p:ph idx="11" hasCustomPrompt="1"/>
          </p:nvPr>
        </p:nvSpPr>
        <p:spPr>
          <a:xfrm>
            <a:off x="1137424" y="605286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800" b="0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392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6;p10">
            <a:extLst>
              <a:ext uri="{FF2B5EF4-FFF2-40B4-BE49-F238E27FC236}">
                <a16:creationId xmlns:a16="http://schemas.microsoft.com/office/drawing/2014/main" id="{48F72A24-D9BA-4911-FB71-22EE5BDB26B4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;p8">
            <a:extLst>
              <a:ext uri="{FF2B5EF4-FFF2-40B4-BE49-F238E27FC236}">
                <a16:creationId xmlns:a16="http://schemas.microsoft.com/office/drawing/2014/main" id="{39471E91-AFD5-21C9-888D-C23B79389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80739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4;p8">
            <a:extLst>
              <a:ext uri="{FF2B5EF4-FFF2-40B4-BE49-F238E27FC236}">
                <a16:creationId xmlns:a16="http://schemas.microsoft.com/office/drawing/2014/main" id="{F294C386-3155-DDA1-6CA5-CD45438EFC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1080739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844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7;p15">
            <a:extLst>
              <a:ext uri="{FF2B5EF4-FFF2-40B4-BE49-F238E27FC236}">
                <a16:creationId xmlns:a16="http://schemas.microsoft.com/office/drawing/2014/main" id="{E1FDD477-0485-277B-D716-F4BC9D0ED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410" y="1714616"/>
            <a:ext cx="545116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4" name="Google Shape;68;p15">
            <a:extLst>
              <a:ext uri="{FF2B5EF4-FFF2-40B4-BE49-F238E27FC236}">
                <a16:creationId xmlns:a16="http://schemas.microsoft.com/office/drawing/2014/main" id="{5BE22D73-7C80-735F-0053-1343EF4F3F8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46408" y="2538528"/>
            <a:ext cx="545116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0F3FC347-0EAE-C2D7-E1BC-019D943EB4A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199" y="1714616"/>
            <a:ext cx="5473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6" name="Google Shape;70;p15">
            <a:extLst>
              <a:ext uri="{FF2B5EF4-FFF2-40B4-BE49-F238E27FC236}">
                <a16:creationId xmlns:a16="http://schemas.microsoft.com/office/drawing/2014/main" id="{F2C6D30D-8E76-EB5D-004B-7B02BF05DEB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6172199" y="2538528"/>
            <a:ext cx="5473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13;p8">
            <a:extLst>
              <a:ext uri="{FF2B5EF4-FFF2-40B4-BE49-F238E27FC236}">
                <a16:creationId xmlns:a16="http://schemas.microsoft.com/office/drawing/2014/main" id="{A263D799-6C92-FFAD-C33B-0439B5F8A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43655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FB202E5-38C7-DEBE-9E0D-41255A41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410BB85-B8B4-3F24-A1C4-9E2823B5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0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6" cy="1220144"/>
          </a:xfrm>
        </p:spPr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09" y="1825625"/>
            <a:ext cx="11262557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26;p10">
            <a:extLst>
              <a:ext uri="{FF2B5EF4-FFF2-40B4-BE49-F238E27FC236}">
                <a16:creationId xmlns:a16="http://schemas.microsoft.com/office/drawing/2014/main" id="{87EBD1D9-06D8-40B1-D856-4D23E51AD782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534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2">
            <a:extLst>
              <a:ext uri="{FF2B5EF4-FFF2-40B4-BE49-F238E27FC236}">
                <a16:creationId xmlns:a16="http://schemas.microsoft.com/office/drawing/2014/main" id="{9D44FD01-6AC6-69F4-B602-9922FFD3092E}"/>
              </a:ext>
            </a:extLst>
          </p:cNvPr>
          <p:cNvSpPr/>
          <p:nvPr userDrawn="1"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;p12">
            <a:extLst>
              <a:ext uri="{FF2B5EF4-FFF2-40B4-BE49-F238E27FC236}">
                <a16:creationId xmlns:a16="http://schemas.microsoft.com/office/drawing/2014/main" id="{8742C877-046E-FFC0-E749-B16ABA564D2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26;p10">
            <a:extLst>
              <a:ext uri="{FF2B5EF4-FFF2-40B4-BE49-F238E27FC236}">
                <a16:creationId xmlns:a16="http://schemas.microsoft.com/office/drawing/2014/main" id="{2822B277-B544-B752-1EAA-41B49F9CFC8D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;p8">
            <a:extLst>
              <a:ext uri="{FF2B5EF4-FFF2-40B4-BE49-F238E27FC236}">
                <a16:creationId xmlns:a16="http://schemas.microsoft.com/office/drawing/2014/main" id="{766245DB-68A8-F10F-AAEE-BE8A63989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1284896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4;p8">
            <a:extLst>
              <a:ext uri="{FF2B5EF4-FFF2-40B4-BE49-F238E27FC236}">
                <a16:creationId xmlns:a16="http://schemas.microsoft.com/office/drawing/2014/main" id="{33149011-D93A-553A-3344-6DC91B5F57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49101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4064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7DBE0A1-1CB8-24C8-84A7-DFD660A9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DCAA209-4226-A480-0689-6ABF67EA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61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8" cy="12201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410" y="1825625"/>
            <a:ext cx="547339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9217F9-1178-635D-DC6F-999C7B33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AF9C21-DB59-4646-7932-E60CE10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oogle Shape;26;p10">
            <a:extLst>
              <a:ext uri="{FF2B5EF4-FFF2-40B4-BE49-F238E27FC236}">
                <a16:creationId xmlns:a16="http://schemas.microsoft.com/office/drawing/2014/main" id="{1895489E-E0AB-FCAD-B12F-7FB533BBE1E3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7932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6;p10">
            <a:extLst>
              <a:ext uri="{FF2B5EF4-FFF2-40B4-BE49-F238E27FC236}">
                <a16:creationId xmlns:a16="http://schemas.microsoft.com/office/drawing/2014/main" id="{48F72A24-D9BA-4911-FB71-22EE5BDB26B4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;p8">
            <a:extLst>
              <a:ext uri="{FF2B5EF4-FFF2-40B4-BE49-F238E27FC236}">
                <a16:creationId xmlns:a16="http://schemas.microsoft.com/office/drawing/2014/main" id="{39471E91-AFD5-21C9-888D-C23B79389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80739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4;p8">
            <a:extLst>
              <a:ext uri="{FF2B5EF4-FFF2-40B4-BE49-F238E27FC236}">
                <a16:creationId xmlns:a16="http://schemas.microsoft.com/office/drawing/2014/main" id="{F294C386-3155-DDA1-6CA5-CD45438EFC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1080739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622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7;p15">
            <a:extLst>
              <a:ext uri="{FF2B5EF4-FFF2-40B4-BE49-F238E27FC236}">
                <a16:creationId xmlns:a16="http://schemas.microsoft.com/office/drawing/2014/main" id="{E1FDD477-0485-277B-D716-F4BC9D0ED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410" y="1714616"/>
            <a:ext cx="545116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4" name="Google Shape;68;p15">
            <a:extLst>
              <a:ext uri="{FF2B5EF4-FFF2-40B4-BE49-F238E27FC236}">
                <a16:creationId xmlns:a16="http://schemas.microsoft.com/office/drawing/2014/main" id="{5BE22D73-7C80-735F-0053-1343EF4F3F8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46408" y="2538528"/>
            <a:ext cx="545116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0F3FC347-0EAE-C2D7-E1BC-019D943EB4A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199" y="1714616"/>
            <a:ext cx="5473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6" name="Google Shape;70;p15">
            <a:extLst>
              <a:ext uri="{FF2B5EF4-FFF2-40B4-BE49-F238E27FC236}">
                <a16:creationId xmlns:a16="http://schemas.microsoft.com/office/drawing/2014/main" id="{F2C6D30D-8E76-EB5D-004B-7B02BF05DEB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6172199" y="2538528"/>
            <a:ext cx="5473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13;p8">
            <a:extLst>
              <a:ext uri="{FF2B5EF4-FFF2-40B4-BE49-F238E27FC236}">
                <a16:creationId xmlns:a16="http://schemas.microsoft.com/office/drawing/2014/main" id="{A263D799-6C92-FFAD-C33B-0439B5F8A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109918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FB202E5-38C7-DEBE-9E0D-41255A41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410BB85-B8B4-3F24-A1C4-9E2823B5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76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675-21DD-8768-DC89-4D7ABC64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278EE-6D96-2043-66E8-77F7C99E3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89C9-84E4-DC7C-F984-103C9DC4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96F4-9C26-6D7E-B6F1-D32C1A02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A729-A276-CD36-7EDC-661438A9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9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45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8420-DC63-FE8A-8BF4-7A60552A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1" y="1709738"/>
            <a:ext cx="113924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7115-08DC-52C5-5386-384A80308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561" y="4589463"/>
            <a:ext cx="113924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F1AF6-73E6-BA82-CF01-555E462C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6B0BF7F-3CE9-AAEF-7587-521148CA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1" y="6356350"/>
            <a:ext cx="773683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9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 Maro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BDA42-794B-17CB-7C9C-637643B6F0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2489" y="5589728"/>
            <a:ext cx="3683000" cy="832530"/>
          </a:xfrm>
          <a:prstGeom prst="rect">
            <a:avLst/>
          </a:prstGeom>
        </p:spPr>
      </p:pic>
      <p:sp>
        <p:nvSpPr>
          <p:cNvPr id="17" name="Google Shape;17;p9"/>
          <p:cNvSpPr/>
          <p:nvPr/>
        </p:nvSpPr>
        <p:spPr>
          <a:xfrm>
            <a:off x="789935" y="1094299"/>
            <a:ext cx="10477510" cy="2672810"/>
          </a:xfrm>
          <a:prstGeom prst="rect">
            <a:avLst/>
          </a:prstGeom>
          <a:solidFill>
            <a:srgbClr val="B6B6B6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924555" y="968370"/>
            <a:ext cx="10477510" cy="267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3;p8">
            <a:extLst>
              <a:ext uri="{FF2B5EF4-FFF2-40B4-BE49-F238E27FC236}">
                <a16:creationId xmlns:a16="http://schemas.microsoft.com/office/drawing/2014/main" id="{6A312B92-0797-D14D-8709-8989219C2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424" y="968370"/>
            <a:ext cx="10130021" cy="266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274320" rIns="91440" bIns="9144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65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14;p8">
            <a:extLst>
              <a:ext uri="{FF2B5EF4-FFF2-40B4-BE49-F238E27FC236}">
                <a16:creationId xmlns:a16="http://schemas.microsoft.com/office/drawing/2014/main" id="{F32C4419-BB00-D54B-1622-F4B217B663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37424" y="4357705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b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400" b="1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" name="Google Shape;14;p8">
            <a:extLst>
              <a:ext uri="{FF2B5EF4-FFF2-40B4-BE49-F238E27FC236}">
                <a16:creationId xmlns:a16="http://schemas.microsoft.com/office/drawing/2014/main" id="{6F55182D-A1C7-0320-DFEA-84F623B2EF52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37424" y="480318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rm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600" b="0" i="1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" name="Google Shape;14;p8">
            <a:extLst>
              <a:ext uri="{FF2B5EF4-FFF2-40B4-BE49-F238E27FC236}">
                <a16:creationId xmlns:a16="http://schemas.microsoft.com/office/drawing/2014/main" id="{DB4D8BF4-B5A8-8CE0-326D-69A992E862B3}"/>
              </a:ext>
            </a:extLst>
          </p:cNvPr>
          <p:cNvSpPr txBox="1">
            <a:spLocks noGrp="1"/>
          </p:cNvSpPr>
          <p:nvPr>
            <p:ph idx="11" hasCustomPrompt="1"/>
          </p:nvPr>
        </p:nvSpPr>
        <p:spPr>
          <a:xfrm>
            <a:off x="1137424" y="605286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800" b="0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83679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032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0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97840"/>
            <a:ext cx="10518648" cy="11928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681163"/>
            <a:ext cx="561454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032" y="2505075"/>
            <a:ext cx="561454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32" y="6356350"/>
            <a:ext cx="29065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8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675-21DD-8768-DC89-4D7ABC64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278EE-6D96-2043-66E8-77F7C99E3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89C9-84E4-DC7C-F984-103C9DC4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96F4-9C26-6D7E-B6F1-D32C1A02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A729-A276-CD36-7EDC-661438A9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1" y="1825625"/>
            <a:ext cx="1142593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1" y="6356350"/>
            <a:ext cx="777036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85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8420-DC63-FE8A-8BF4-7A60552A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1709738"/>
            <a:ext cx="1138224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7115-08DC-52C5-5386-384A80308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21" y="4589463"/>
            <a:ext cx="1138224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F1AF6-73E6-BA82-CF01-555E462C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6B0BF7F-3CE9-AAEF-7587-521148CA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6356350"/>
            <a:ext cx="772667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54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032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32" y="6356350"/>
            <a:ext cx="29065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4080" y="6356350"/>
            <a:ext cx="5468312" cy="365125"/>
          </a:xfrm>
        </p:spPr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87680"/>
            <a:ext cx="11425934" cy="11934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0" y="1681163"/>
            <a:ext cx="561454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030" y="2505075"/>
            <a:ext cx="561454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30" y="6356350"/>
            <a:ext cx="290658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426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1" y="1825625"/>
            <a:ext cx="1142593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1" y="6356350"/>
            <a:ext cx="777036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032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65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365125"/>
            <a:ext cx="10345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681163"/>
            <a:ext cx="545116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410" y="2505075"/>
            <a:ext cx="545116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641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3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 Phot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CEC85E-0361-5B58-0918-0718544E1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Google Shape;32;p11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;p8">
            <a:extLst>
              <a:ext uri="{FF2B5EF4-FFF2-40B4-BE49-F238E27FC236}">
                <a16:creationId xmlns:a16="http://schemas.microsoft.com/office/drawing/2014/main" id="{B431449C-E4FA-9D2C-DAB7-86E4BA79F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131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534A7B56-FA2B-4F16-349F-0FCB79A4A862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;p10">
            <a:extLst>
              <a:ext uri="{FF2B5EF4-FFF2-40B4-BE49-F238E27FC236}">
                <a16:creationId xmlns:a16="http://schemas.microsoft.com/office/drawing/2014/main" id="{DBF846B7-A3C8-D36D-8749-9DCBBCFD0A4A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;p8">
            <a:extLst>
              <a:ext uri="{FF2B5EF4-FFF2-40B4-BE49-F238E27FC236}">
                <a16:creationId xmlns:a16="http://schemas.microsoft.com/office/drawing/2014/main" id="{4EC5C6B5-039C-1750-779A-611FC345E5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6" name="Google Shape;14;p8">
            <a:extLst>
              <a:ext uri="{FF2B5EF4-FFF2-40B4-BE49-F238E27FC236}">
                <a16:creationId xmlns:a16="http://schemas.microsoft.com/office/drawing/2014/main" id="{507407EF-54C9-2994-0996-D3185BC017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3032" y="1825624"/>
            <a:ext cx="11443208" cy="471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3E3E3E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484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84CF2-1C9A-3B29-7C82-C946CCA4BF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Google Shape;32;p11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;p8">
            <a:extLst>
              <a:ext uri="{FF2B5EF4-FFF2-40B4-BE49-F238E27FC236}">
                <a16:creationId xmlns:a16="http://schemas.microsoft.com/office/drawing/2014/main" id="{A4C7EA70-7244-C4C5-181D-A5E1D9DE4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2677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;p12">
            <a:extLst>
              <a:ext uri="{FF2B5EF4-FFF2-40B4-BE49-F238E27FC236}">
                <a16:creationId xmlns:a16="http://schemas.microsoft.com/office/drawing/2014/main" id="{794ECE9A-DD44-09E0-33A7-906532A29D4B}"/>
              </a:ext>
            </a:extLst>
          </p:cNvPr>
          <p:cNvSpPr/>
          <p:nvPr userDrawn="1"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2"/>
          <p:cNvSpPr>
            <a:spLocks noGrp="1"/>
          </p:cNvSpPr>
          <p:nvPr>
            <p:ph type="pic" idx="2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DDBFC87A-DCD0-50ED-FA1D-748C0300059D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;p8">
            <a:extLst>
              <a:ext uri="{FF2B5EF4-FFF2-40B4-BE49-F238E27FC236}">
                <a16:creationId xmlns:a16="http://schemas.microsoft.com/office/drawing/2014/main" id="{623FE6A5-8B31-9734-5A09-91E21DA4E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32" y="470544"/>
            <a:ext cx="10255231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9" name="Google Shape;14;p8">
            <a:extLst>
              <a:ext uri="{FF2B5EF4-FFF2-40B4-BE49-F238E27FC236}">
                <a16:creationId xmlns:a16="http://schemas.microsoft.com/office/drawing/2014/main" id="{46DB036D-52E7-1A47-9725-C3A72B72FF4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3032" y="1825625"/>
            <a:ext cx="507353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3E3E3E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4064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7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675-21DD-8768-DC89-4D7ABC64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278EE-6D96-2043-66E8-77F7C99E3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89C9-84E4-DC7C-F984-103C9DC4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96F4-9C26-6D7E-B6F1-D32C1A02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A729-A276-CD36-7EDC-661438A9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00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09" y="1825625"/>
            <a:ext cx="1126255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789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9"/>
          <p:cNvCxnSpPr/>
          <p:nvPr userDrawn="1"/>
        </p:nvCxnSpPr>
        <p:spPr>
          <a:xfrm>
            <a:off x="10689768" y="481472"/>
            <a:ext cx="398264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77;p1">
            <a:extLst>
              <a:ext uri="{FF2B5EF4-FFF2-40B4-BE49-F238E27FC236}">
                <a16:creationId xmlns:a16="http://schemas.microsoft.com/office/drawing/2014/main" id="{0FB9106F-0CE7-7D80-3812-260026E9EF48}"/>
              </a:ext>
            </a:extLst>
          </p:cNvPr>
          <p:cNvSpPr txBox="1"/>
          <p:nvPr/>
        </p:nvSpPr>
        <p:spPr>
          <a:xfrm>
            <a:off x="10570029" y="553380"/>
            <a:ext cx="141982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0925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410" y="1825625"/>
            <a:ext cx="54733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71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365125"/>
            <a:ext cx="1126255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681163"/>
            <a:ext cx="545116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410" y="2505075"/>
            <a:ext cx="545116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641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56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04EA-72B3-825E-640D-F51EC92E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57200"/>
            <a:ext cx="422561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66EE7-DEC6-2083-EDD9-80CDBBC2A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2578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2C77F-D269-E80D-97AB-632C85760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410" y="2057400"/>
            <a:ext cx="422561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B5848-EA86-6742-416E-D38FA860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F7705-FBF0-280A-E65C-22BA3F8B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8BCBE-6539-1CC3-13FC-A58594A0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30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2BE9-5B67-C544-3EF1-07F7559F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57200"/>
            <a:ext cx="422561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0BF82-F74F-393E-575E-B7C59610F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62578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17E3A-E939-8579-2E6F-FBFC80779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410" y="2057400"/>
            <a:ext cx="422561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75543-A89E-B495-73EB-057ED51A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77C43-93F1-18DB-AC2D-269FD57A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393C8-9733-4EA8-F6CF-0E2219B6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3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 Maro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/>
          <p:nvPr/>
        </p:nvSpPr>
        <p:spPr>
          <a:xfrm>
            <a:off x="2634256" y="2647945"/>
            <a:ext cx="6696000" cy="1205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;p8">
            <a:extLst>
              <a:ext uri="{FF2B5EF4-FFF2-40B4-BE49-F238E27FC236}">
                <a16:creationId xmlns:a16="http://schemas.microsoft.com/office/drawing/2014/main" id="{5F5315C2-276C-3BF2-714C-B491224DFC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37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>
  <p:cSld name="1_End Thank You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FD076-546D-0EFC-028E-6C86BBA8F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7806" y="312683"/>
            <a:ext cx="3096388" cy="6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>
  <p:cSld name="1_End 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2111E7AD-7DF7-0D72-C6F9-B52F2E18A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065" y="1047717"/>
            <a:ext cx="3019866" cy="24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9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0324790" cy="1220144"/>
          </a:xfrm>
        </p:spPr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09" y="1825625"/>
            <a:ext cx="11262557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26;p10">
            <a:extLst>
              <a:ext uri="{FF2B5EF4-FFF2-40B4-BE49-F238E27FC236}">
                <a16:creationId xmlns:a16="http://schemas.microsoft.com/office/drawing/2014/main" id="{87EBD1D9-06D8-40B1-D856-4D23E51AD782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11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2">
            <a:extLst>
              <a:ext uri="{FF2B5EF4-FFF2-40B4-BE49-F238E27FC236}">
                <a16:creationId xmlns:a16="http://schemas.microsoft.com/office/drawing/2014/main" id="{9D44FD01-6AC6-69F4-B602-9922FFD3092E}"/>
              </a:ext>
            </a:extLst>
          </p:cNvPr>
          <p:cNvSpPr/>
          <p:nvPr userDrawn="1"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;p12">
            <a:extLst>
              <a:ext uri="{FF2B5EF4-FFF2-40B4-BE49-F238E27FC236}">
                <a16:creationId xmlns:a16="http://schemas.microsoft.com/office/drawing/2014/main" id="{8742C877-046E-FFC0-E749-B16ABA564D2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26;p10">
            <a:extLst>
              <a:ext uri="{FF2B5EF4-FFF2-40B4-BE49-F238E27FC236}">
                <a16:creationId xmlns:a16="http://schemas.microsoft.com/office/drawing/2014/main" id="{2822B277-B544-B752-1EAA-41B49F9CFC8D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;p8">
            <a:extLst>
              <a:ext uri="{FF2B5EF4-FFF2-40B4-BE49-F238E27FC236}">
                <a16:creationId xmlns:a16="http://schemas.microsoft.com/office/drawing/2014/main" id="{766245DB-68A8-F10F-AAEE-BE8A63989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091853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4;p8">
            <a:extLst>
              <a:ext uri="{FF2B5EF4-FFF2-40B4-BE49-F238E27FC236}">
                <a16:creationId xmlns:a16="http://schemas.microsoft.com/office/drawing/2014/main" id="{33149011-D93A-553A-3344-6DC91B5F57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49101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4064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7DBE0A1-1CB8-24C8-84A7-DFD660A9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DCAA209-4226-A480-0689-6ABF67EA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0400264" cy="12201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410" y="1825625"/>
            <a:ext cx="547339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9217F9-1178-635D-DC6F-999C7B33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AF9C21-DB59-4646-7932-E60CE10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oogle Shape;26;p10">
            <a:extLst>
              <a:ext uri="{FF2B5EF4-FFF2-40B4-BE49-F238E27FC236}">
                <a16:creationId xmlns:a16="http://schemas.microsoft.com/office/drawing/2014/main" id="{1895489E-E0AB-FCAD-B12F-7FB533BBE1E3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9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B17B14A7-A499-2939-606D-C27003B88477}"/>
              </a:ext>
            </a:extLst>
          </p:cNvPr>
          <p:cNvSpPr/>
          <p:nvPr userDrawn="1"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C967C557-7F97-C783-D162-2C7AAE79BF2A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542D8898-5027-9204-1533-1CA7A486E551}"/>
              </a:ext>
            </a:extLst>
          </p:cNvPr>
          <p:cNvSpPr/>
          <p:nvPr userDrawn="1"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7B3E8-E0E6-E06A-5EEA-C19F31C1F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99A591-1599-26AC-D1A3-0723FC573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8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825625"/>
            <a:ext cx="112625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463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0" r:id="rId2"/>
    <p:sldLayoutId id="2147483738" r:id="rId3"/>
    <p:sldLayoutId id="2147483739" r:id="rId4"/>
    <p:sldLayoutId id="2147483737" r:id="rId5"/>
    <p:sldLayoutId id="214748375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E6E5D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B17B14A7-A499-2939-606D-C27003B88477}"/>
              </a:ext>
            </a:extLst>
          </p:cNvPr>
          <p:cNvSpPr/>
          <p:nvPr userDrawn="1"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C967C557-7F97-C783-D162-2C7AAE79BF2A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542D8898-5027-9204-1533-1CA7A486E551}"/>
              </a:ext>
            </a:extLst>
          </p:cNvPr>
          <p:cNvSpPr/>
          <p:nvPr userDrawn="1"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7B3E8-E0E6-E06A-5EEA-C19F31C1F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99A591-1599-26AC-D1A3-0723FC573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0304470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825625"/>
            <a:ext cx="112625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oogle Shape;28;p10">
            <a:extLst>
              <a:ext uri="{FF2B5EF4-FFF2-40B4-BE49-F238E27FC236}">
                <a16:creationId xmlns:a16="http://schemas.microsoft.com/office/drawing/2014/main" id="{CB278B32-B9C6-78C3-BC96-CCD379230899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9072" y="389275"/>
            <a:ext cx="699896" cy="574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68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8" r:id="rId2"/>
    <p:sldLayoutId id="2147483749" r:id="rId3"/>
    <p:sldLayoutId id="2147483750" r:id="rId4"/>
    <p:sldLayoutId id="2147483751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E6E5D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B17B14A7-A499-2939-606D-C27003B88477}"/>
              </a:ext>
            </a:extLst>
          </p:cNvPr>
          <p:cNvSpPr/>
          <p:nvPr userDrawn="1"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C967C557-7F97-C783-D162-2C7AAE79BF2A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542D8898-5027-9204-1533-1CA7A486E551}"/>
              </a:ext>
            </a:extLst>
          </p:cNvPr>
          <p:cNvSpPr/>
          <p:nvPr userDrawn="1"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7B3E8-E0E6-E06A-5EEA-C19F31C1F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99A591-1599-26AC-D1A3-0723FC573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8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825625"/>
            <a:ext cx="112625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9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E6E5D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56350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13760" y="6356350"/>
            <a:ext cx="54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DD862731-BECF-BBCB-8204-3C971F227C8A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39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1425936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71031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93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D72EC56E-37A6-5F79-676F-403D55454E16}"/>
              </a:ext>
            </a:extLst>
          </p:cNvPr>
          <p:cNvSpPr/>
          <p:nvPr userDrawn="1"/>
        </p:nvSpPr>
        <p:spPr>
          <a:xfrm>
            <a:off x="0" y="4246"/>
            <a:ext cx="12191999" cy="6858000"/>
          </a:xfrm>
          <a:prstGeom prst="rect">
            <a:avLst/>
          </a:prstGeom>
          <a:solidFill>
            <a:srgbClr val="FAF7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127EA896-1546-AB08-241D-3592EFF66D3A}"/>
              </a:ext>
            </a:extLst>
          </p:cNvPr>
          <p:cNvSpPr/>
          <p:nvPr userDrawn="1"/>
        </p:nvSpPr>
        <p:spPr>
          <a:xfrm>
            <a:off x="0" y="6201638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978270E6-E2D0-E4FD-DC8C-18730D02C131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71031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DD862731-BECF-BBCB-8204-3C971F227C8A}"/>
              </a:ext>
            </a:extLst>
          </p:cNvPr>
          <p:cNvPicPr preferRelativeResize="0"/>
          <p:nvPr userDrawn="1"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11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703" r:id="rId4"/>
    <p:sldLayoutId id="2147483704" r:id="rId5"/>
    <p:sldLayoutId id="2147483706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D72EC56E-37A6-5F79-676F-403D55454E16}"/>
              </a:ext>
            </a:extLst>
          </p:cNvPr>
          <p:cNvSpPr/>
          <p:nvPr userDrawn="1"/>
        </p:nvSpPr>
        <p:spPr>
          <a:xfrm>
            <a:off x="0" y="4246"/>
            <a:ext cx="12191999" cy="6858000"/>
          </a:xfrm>
          <a:prstGeom prst="rect">
            <a:avLst/>
          </a:prstGeom>
          <a:solidFill>
            <a:srgbClr val="FAF7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127EA896-1546-AB08-241D-3592EFF66D3A}"/>
              </a:ext>
            </a:extLst>
          </p:cNvPr>
          <p:cNvSpPr/>
          <p:nvPr userDrawn="1"/>
        </p:nvSpPr>
        <p:spPr>
          <a:xfrm>
            <a:off x="0" y="6201638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978270E6-E2D0-E4FD-DC8C-18730D02C131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1425936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71031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987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1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2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tags" Target="../tags/tag5.xml"/><Relationship Id="rId16" Type="http://schemas.openxmlformats.org/officeDocument/2006/relationships/image" Target="../media/image25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20.png"/><Relationship Id="rId5" Type="http://schemas.openxmlformats.org/officeDocument/2006/relationships/tags" Target="../tags/tag8.xml"/><Relationship Id="rId15" Type="http://schemas.openxmlformats.org/officeDocument/2006/relationships/image" Target="../media/image24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28.png"/><Relationship Id="rId4" Type="http://schemas.openxmlformats.org/officeDocument/2006/relationships/tags" Target="../tags/tag7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4.xml"/><Relationship Id="rId7" Type="http://schemas.openxmlformats.org/officeDocument/2006/relationships/image" Target="../media/image30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notesSlide" Target="../notesSlides/notesSlide8.xml"/><Relationship Id="rId18" Type="http://schemas.openxmlformats.org/officeDocument/2006/relationships/image" Target="../media/image38.png"/><Relationship Id="rId3" Type="http://schemas.openxmlformats.org/officeDocument/2006/relationships/tags" Target="../tags/tag17.xml"/><Relationship Id="rId21" Type="http://schemas.openxmlformats.org/officeDocument/2006/relationships/image" Target="../media/image41.png"/><Relationship Id="rId7" Type="http://schemas.openxmlformats.org/officeDocument/2006/relationships/tags" Target="../tags/tag21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37.png"/><Relationship Id="rId2" Type="http://schemas.openxmlformats.org/officeDocument/2006/relationships/tags" Target="../tags/tag1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image" Target="../media/image35.png"/><Relationship Id="rId10" Type="http://schemas.openxmlformats.org/officeDocument/2006/relationships/tags" Target="../tags/tag24.xml"/><Relationship Id="rId19" Type="http://schemas.openxmlformats.org/officeDocument/2006/relationships/image" Target="../media/image39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5.png"/><Relationship Id="rId12" Type="http://schemas.microsoft.com/office/2007/relationships/hdphoto" Target="../media/hdphoto1.wdp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4.png"/><Relationship Id="rId11" Type="http://schemas.openxmlformats.org/officeDocument/2006/relationships/image" Target="../media/image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05569FB-0D78-E985-DE36-0032BF9DBD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941" l="9668" r="89941">
                        <a14:foregroundMark x1="9668" y1="19824" x2="9668" y2="19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7485" y="2188569"/>
            <a:ext cx="3857027" cy="385702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D8C099-557A-5AC1-D8CB-A5E6D5BF7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894577"/>
            <a:ext cx="9144000" cy="69349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Tanay Kumar and Raktim Bhattacharya</a:t>
            </a:r>
          </a:p>
        </p:txBody>
      </p:sp>
      <p:pic>
        <p:nvPicPr>
          <p:cNvPr id="6" name="Picture 5" descr="ACC 2025">
            <a:extLst>
              <a:ext uri="{FF2B5EF4-FFF2-40B4-BE49-F238E27FC236}">
                <a16:creationId xmlns:a16="http://schemas.microsoft.com/office/drawing/2014/main" id="{3413ACFD-4DBC-96AA-7D2D-201FC5726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735" y="5913733"/>
            <a:ext cx="1354327" cy="693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720D2-32E9-9CD1-846D-512A92790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685" y="5928575"/>
            <a:ext cx="3002283" cy="67865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29FD77B-AD8B-7C75-AB24-6DD26845BC81}"/>
              </a:ext>
            </a:extLst>
          </p:cNvPr>
          <p:cNvGrpSpPr/>
          <p:nvPr/>
        </p:nvGrpSpPr>
        <p:grpSpPr>
          <a:xfrm>
            <a:off x="695325" y="1077417"/>
            <a:ext cx="10801350" cy="1653961"/>
            <a:chOff x="880111" y="1699702"/>
            <a:chExt cx="10801350" cy="1902336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96C6AF3-71A5-CD05-2145-D8B83A16EBF3}"/>
                </a:ext>
              </a:extLst>
            </p:cNvPr>
            <p:cNvSpPr txBox="1">
              <a:spLocks/>
            </p:cNvSpPr>
            <p:nvPr/>
          </p:nvSpPr>
          <p:spPr>
            <a:xfrm>
              <a:off x="880111" y="1699702"/>
              <a:ext cx="10801350" cy="19023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1" i="1" kern="1200">
                  <a:solidFill>
                    <a:srgbClr val="50000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buClrTx/>
                <a:buFontTx/>
              </a:pPr>
              <a:r>
                <a:rPr lang="en-US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Sparse Actuation for LPV Systems with Full-State Feedback in  		       Framework</a:t>
              </a:r>
            </a:p>
          </p:txBody>
        </p:sp>
        <p:pic>
          <p:nvPicPr>
            <p:cNvPr id="26" name="Picture 25" descr="\documentclass{article}&#10;\usepackage{amsmath}&#10;\usepackage[usenames,dvipsnames]{color}&#10;\definecolor{tamu}{RGB}{80, 0, 0}&#10;\pagestyle{empty}&#10;\begin{document}&#10;&#10;\textbf{\textcolor{tamu}{$\mathcal{H}_2/\mathcal{H}_\infty$}}&#10;&#10;\end{document}" title="IguanaTex Picture Display">
              <a:extLst>
                <a:ext uri="{FF2B5EF4-FFF2-40B4-BE49-F238E27FC236}">
                  <a16:creationId xmlns:a16="http://schemas.microsoft.com/office/drawing/2014/main" id="{11B5D7EF-7891-3714-EDC6-41AE7401EEE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6103685" y="2698087"/>
              <a:ext cx="1863091" cy="55925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10AE74-A0D6-9C3B-2B26-78A1FF23B6A9}"/>
              </a:ext>
            </a:extLst>
          </p:cNvPr>
          <p:cNvGrpSpPr/>
          <p:nvPr/>
        </p:nvGrpSpPr>
        <p:grpSpPr>
          <a:xfrm>
            <a:off x="383032" y="5960007"/>
            <a:ext cx="3185668" cy="923330"/>
            <a:chOff x="3729940" y="5937315"/>
            <a:chExt cx="2882527" cy="92333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4107F2-E879-5048-A60F-8CC2AA6B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29940" y="5950139"/>
              <a:ext cx="620685" cy="6206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2497D7-A77E-3792-C00B-365DC98C037D}"/>
                </a:ext>
              </a:extLst>
            </p:cNvPr>
            <p:cNvSpPr txBox="1"/>
            <p:nvPr/>
          </p:nvSpPr>
          <p:spPr>
            <a:xfrm>
              <a:off x="4350625" y="5937315"/>
              <a:ext cx="22618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Intelligent Systems Research Laboratory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AB04CA7-B9D0-6FE5-0719-296ECB89691D}"/>
              </a:ext>
            </a:extLst>
          </p:cNvPr>
          <p:cNvSpPr txBox="1"/>
          <p:nvPr/>
        </p:nvSpPr>
        <p:spPr>
          <a:xfrm>
            <a:off x="305411" y="2919907"/>
            <a:ext cx="1158117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0" i="0" u="none" strike="noStrike" baseline="0" dirty="0">
                <a:solidFill>
                  <a:srgbClr val="3C39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Optimizing control for complex systems with fewer actuators, </a:t>
            </a:r>
            <a:r>
              <a:rPr lang="en-U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enhancing efficiency, and guaranteeing robustness</a:t>
            </a:r>
          </a:p>
        </p:txBody>
      </p:sp>
    </p:spTree>
    <p:extLst>
      <p:ext uri="{BB962C8B-B14F-4D97-AF65-F5344CB8AC3E}">
        <p14:creationId xmlns:p14="http://schemas.microsoft.com/office/powerpoint/2010/main" val="174600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F3428-31F4-2C8D-89C1-836593579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506C-57F0-89FA-B7A9-767AA64D8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93B07-A33B-6249-3B93-2C8FA0E6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itle 1 1">
            <a:extLst>
              <a:ext uri="{FF2B5EF4-FFF2-40B4-BE49-F238E27FC236}">
                <a16:creationId xmlns:a16="http://schemas.microsoft.com/office/drawing/2014/main" id="{E21335C5-84C3-2112-96C8-3C558C0BCBA5}"/>
              </a:ext>
            </a:extLst>
          </p:cNvPr>
          <p:cNvSpPr txBox="1">
            <a:spLocks/>
          </p:cNvSpPr>
          <p:nvPr/>
        </p:nvSpPr>
        <p:spPr>
          <a:xfrm>
            <a:off x="535432" y="6229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 2">
            <a:extLst>
              <a:ext uri="{FF2B5EF4-FFF2-40B4-BE49-F238E27FC236}">
                <a16:creationId xmlns:a16="http://schemas.microsoft.com/office/drawing/2014/main" id="{3F932C89-886C-C71C-4C49-55EA721B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Example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24A219B-6111-7493-4FAC-E8CA247C1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2" y="1825624"/>
            <a:ext cx="11425935" cy="3863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Dampen oscillations in an aircraft wing.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series of bars connected with torsional springs.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disturbances = wind gusts.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Dynamics derived using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Lagrangian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Mechanics in quasi-LPV form.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D84D-F61D-083D-4592-27AB6A23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9668" r="89941">
                        <a14:foregroundMark x1="9668" y1="19824" x2="9668" y2="19824"/>
                      </a14:backgroundRemoval>
                    </a14:imgEffect>
                  </a14:imgLayer>
                </a14:imgProps>
              </a:ext>
            </a:extLst>
          </a:blip>
          <a:srcRect l="3927" t="15483" r="3725" b="21257"/>
          <a:stretch>
            <a:fillRect/>
          </a:stretch>
        </p:blipFill>
        <p:spPr>
          <a:xfrm flipH="1">
            <a:off x="7361403" y="1452980"/>
            <a:ext cx="3835401" cy="2627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2805D4-26DD-CBE6-0849-F7F951A46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393" y="4548148"/>
            <a:ext cx="5765211" cy="15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E9E68-D55B-AA06-F485-A9431A7E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CD150-EE4A-C2CA-C2A0-9AC790E0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5D3D9-3D88-D12B-70A4-13F37C40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itle 1 1">
            <a:extLst>
              <a:ext uri="{FF2B5EF4-FFF2-40B4-BE49-F238E27FC236}">
                <a16:creationId xmlns:a16="http://schemas.microsoft.com/office/drawing/2014/main" id="{4326F42E-0F83-FBAD-DC4C-6205FE71DCC9}"/>
              </a:ext>
            </a:extLst>
          </p:cNvPr>
          <p:cNvSpPr txBox="1">
            <a:spLocks/>
          </p:cNvSpPr>
          <p:nvPr/>
        </p:nvSpPr>
        <p:spPr>
          <a:xfrm>
            <a:off x="535432" y="6229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 2">
            <a:extLst>
              <a:ext uri="{FF2B5EF4-FFF2-40B4-BE49-F238E27FC236}">
                <a16:creationId xmlns:a16="http://schemas.microsoft.com/office/drawing/2014/main" id="{D156DF27-7C27-2656-ACA0-91E3FDC8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Example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Goals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EE6001-4E26-4BE1-70CC-231C7B529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2" y="1825624"/>
            <a:ext cx="11425935" cy="3863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a closed-loop control law to satisfy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minimum actuated cantilevers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minimum oscillations with unsteady wing loading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performance criteria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5DAE7-4E9E-9AC0-1230-F6CB73E2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93" y="4257865"/>
            <a:ext cx="5765211" cy="15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2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4B761-64CD-2B91-566F-4475C6EDE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45B64-8868-100A-A44E-081476F4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8BF30-95E6-F5B2-0BF3-36CC01A0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1 1">
            <a:extLst>
              <a:ext uri="{FF2B5EF4-FFF2-40B4-BE49-F238E27FC236}">
                <a16:creationId xmlns:a16="http://schemas.microsoft.com/office/drawing/2014/main" id="{82B4A0E6-1EBC-DD15-B1B0-375203864A6C}"/>
              </a:ext>
            </a:extLst>
          </p:cNvPr>
          <p:cNvSpPr txBox="1">
            <a:spLocks/>
          </p:cNvSpPr>
          <p:nvPr/>
        </p:nvSpPr>
        <p:spPr>
          <a:xfrm>
            <a:off x="535432" y="6229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 2">
            <a:extLst>
              <a:ext uri="{FF2B5EF4-FFF2-40B4-BE49-F238E27FC236}">
                <a16:creationId xmlns:a16="http://schemas.microsoft.com/office/drawing/2014/main" id="{7F1AA037-FBC4-00FF-34B2-1BC9DB95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Full State Feedback</a:t>
            </a:r>
          </a:p>
        </p:txBody>
      </p:sp>
      <p:pic>
        <p:nvPicPr>
          <p:cNvPr id="18" name="Picture 17" descr="\documentclass{article}&#10;\usepackage{amsmath}&#10;\usepackage[usenames,dvipsnames]{color}&#10;\definecolor{gray}{RGB}{127, 127, 127}&#10;\pagestyle{empty}&#10;\begin{document}&#10;&#10;\textbf{\textcolor{gray}{$\mathcal{H}_\infty$}}&#10;&#10;\end{document}" title="IguanaTex Picture Display">
            <a:extLst>
              <a:ext uri="{FF2B5EF4-FFF2-40B4-BE49-F238E27FC236}">
                <a16:creationId xmlns:a16="http://schemas.microsoft.com/office/drawing/2014/main" id="{0828104E-5C84-0B07-FFE8-29D0852A7E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0921" y="1233016"/>
            <a:ext cx="527021" cy="247261"/>
          </a:xfrm>
          <a:prstGeom prst="rect">
            <a:avLst/>
          </a:prstGeom>
        </p:spPr>
      </p:pic>
      <p:pic>
        <p:nvPicPr>
          <p:cNvPr id="19" name="Content Placeholder 10">
            <a:extLst>
              <a:ext uri="{FF2B5EF4-FFF2-40B4-BE49-F238E27FC236}">
                <a16:creationId xmlns:a16="http://schemas.microsoft.com/office/drawing/2014/main" id="{1F8AC7F0-A472-C2BA-D837-84E9AE6E2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2846" r="6795" b="4268"/>
          <a:stretch>
            <a:fillRect/>
          </a:stretch>
        </p:blipFill>
        <p:spPr>
          <a:xfrm>
            <a:off x="6903110" y="1641066"/>
            <a:ext cx="3925132" cy="4238248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7BFDDC-4F7A-8597-D653-2F9544D567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82" r="7412" b="4268"/>
          <a:stretch>
            <a:fillRect/>
          </a:stretch>
        </p:blipFill>
        <p:spPr>
          <a:xfrm>
            <a:off x="1415837" y="1641065"/>
            <a:ext cx="3875044" cy="42382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3B69FC-0A99-BCA3-6AD3-ED25AEF817F7}"/>
              </a:ext>
            </a:extLst>
          </p:cNvPr>
          <p:cNvSpPr txBox="1"/>
          <p:nvPr/>
        </p:nvSpPr>
        <p:spPr>
          <a:xfrm>
            <a:off x="1771836" y="6017796"/>
            <a:ext cx="3163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1: Angular deflection trajectory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15E251-43BA-A57F-7BF3-73C6E1126DB8}"/>
              </a:ext>
            </a:extLst>
          </p:cNvPr>
          <p:cNvSpPr txBox="1"/>
          <p:nvPr/>
        </p:nvSpPr>
        <p:spPr>
          <a:xfrm>
            <a:off x="7103815" y="6034673"/>
            <a:ext cx="3523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2: Angular deflection rate trajectory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7469C-EFAE-C80B-78BE-075C8CCC8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532" y="274696"/>
            <a:ext cx="5052936" cy="13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9F3F-1C5D-98DB-41F4-AD455C8B0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2EBE3-DE3F-0646-A758-41B67E3E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American Control Conference (ACC) 10 July 2025, Denver 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B156D-C690-D69E-8458-A89F7F01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1 1">
            <a:extLst>
              <a:ext uri="{FF2B5EF4-FFF2-40B4-BE49-F238E27FC236}">
                <a16:creationId xmlns:a16="http://schemas.microsoft.com/office/drawing/2014/main" id="{6B881AC4-FE14-7EA4-8383-36754B50C4C6}"/>
              </a:ext>
            </a:extLst>
          </p:cNvPr>
          <p:cNvSpPr txBox="1">
            <a:spLocks/>
          </p:cNvSpPr>
          <p:nvPr/>
        </p:nvSpPr>
        <p:spPr>
          <a:xfrm>
            <a:off x="535432" y="6229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17" descr="\documentclass{article}&#10;\usepackage{amsmath}&#10;\usepackage[usenames,dvipsnames]{color}&#10;\definecolor{gray}{RGB}{127, 127, 127}&#10;\pagestyle{empty}&#10;\begin{document}&#10;&#10;\textbf{\textcolor{gray}{$\mathcal{H}_\infty$}}&#10;&#10;\end{document}" title="IguanaTex Picture Display">
            <a:extLst>
              <a:ext uri="{FF2B5EF4-FFF2-40B4-BE49-F238E27FC236}">
                <a16:creationId xmlns:a16="http://schemas.microsoft.com/office/drawing/2014/main" id="{D5295B17-E79F-7ED7-58AD-2ED9B5B823B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0921" y="1233016"/>
            <a:ext cx="527021" cy="247261"/>
          </a:xfrm>
          <a:prstGeom prst="rect">
            <a:avLst/>
          </a:prstGeo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0B3FDA8-D5B4-0019-59CB-3F8199DB8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3889" r="7901"/>
          <a:stretch>
            <a:fillRect/>
          </a:stretch>
        </p:blipFill>
        <p:spPr>
          <a:xfrm>
            <a:off x="581152" y="2325556"/>
            <a:ext cx="5433116" cy="22166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9011F-DB99-C336-9CB6-8E93E5DDC0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78" r="6921"/>
          <a:stretch>
            <a:fillRect/>
          </a:stretch>
        </p:blipFill>
        <p:spPr>
          <a:xfrm>
            <a:off x="6181881" y="2325556"/>
            <a:ext cx="5432544" cy="2216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672AED-47A4-E547-648C-AA127CBAFB2C}"/>
              </a:ext>
            </a:extLst>
          </p:cNvPr>
          <p:cNvSpPr txBox="1"/>
          <p:nvPr/>
        </p:nvSpPr>
        <p:spPr>
          <a:xfrm>
            <a:off x="1382762" y="4606290"/>
            <a:ext cx="3829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3:Weak upper bound on actuator limits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152CD-1488-84C0-065A-ACA8754796D0}"/>
              </a:ext>
            </a:extLst>
          </p:cNvPr>
          <p:cNvSpPr txBox="1"/>
          <p:nvPr/>
        </p:nvSpPr>
        <p:spPr>
          <a:xfrm>
            <a:off x="6974389" y="4606290"/>
            <a:ext cx="3847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4:Strong upper bound on actuator limits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13F5AE-CF30-0E02-2753-39071C79ABD2}"/>
              </a:ext>
            </a:extLst>
          </p:cNvPr>
          <p:cNvGrpSpPr/>
          <p:nvPr/>
        </p:nvGrpSpPr>
        <p:grpSpPr>
          <a:xfrm>
            <a:off x="383032" y="4309110"/>
            <a:ext cx="2200592" cy="1498436"/>
            <a:chOff x="383032" y="4309110"/>
            <a:chExt cx="2200592" cy="149843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01F577C-738A-69C9-FC6C-C05F54467177}"/>
                </a:ext>
              </a:extLst>
            </p:cNvPr>
            <p:cNvSpPr/>
            <p:nvPr/>
          </p:nvSpPr>
          <p:spPr>
            <a:xfrm>
              <a:off x="383032" y="5442421"/>
              <a:ext cx="2200592" cy="3651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Redundant Actuator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FFCA6E-DD1D-D608-75D9-A06D79E128F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1483328" y="4309110"/>
              <a:ext cx="162592" cy="1133311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9AD966-00B4-A3C5-C611-97861DBA3578}"/>
              </a:ext>
            </a:extLst>
          </p:cNvPr>
          <p:cNvGrpSpPr/>
          <p:nvPr/>
        </p:nvGrpSpPr>
        <p:grpSpPr>
          <a:xfrm>
            <a:off x="3653268" y="1802599"/>
            <a:ext cx="2003232" cy="1299597"/>
            <a:chOff x="722950" y="5442421"/>
            <a:chExt cx="2003232" cy="129959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AFD2D30-4F94-51B9-9B3B-B391DB1C73A5}"/>
                </a:ext>
              </a:extLst>
            </p:cNvPr>
            <p:cNvSpPr/>
            <p:nvPr/>
          </p:nvSpPr>
          <p:spPr>
            <a:xfrm>
              <a:off x="822070" y="5442421"/>
              <a:ext cx="1904112" cy="3651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Lower Actuation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09CD71B-FE84-4DE4-F47B-9C170E9CC7A5}"/>
                </a:ext>
              </a:extLst>
            </p:cNvPr>
            <p:cNvCxnSpPr>
              <a:cxnSpLocks/>
              <a:stCxn id="22" idx="2"/>
              <a:endCxn id="29" idx="3"/>
            </p:cNvCxnSpPr>
            <p:nvPr/>
          </p:nvCxnSpPr>
          <p:spPr>
            <a:xfrm flipH="1">
              <a:off x="722950" y="5807546"/>
              <a:ext cx="1051176" cy="934472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Double Brace 28">
            <a:extLst>
              <a:ext uri="{FF2B5EF4-FFF2-40B4-BE49-F238E27FC236}">
                <a16:creationId xmlns:a16="http://schemas.microsoft.com/office/drawing/2014/main" id="{DA93D4F3-1BFE-9D50-CCC6-BD6F07871A59}"/>
              </a:ext>
            </a:extLst>
          </p:cNvPr>
          <p:cNvSpPr/>
          <p:nvPr/>
        </p:nvSpPr>
        <p:spPr>
          <a:xfrm rot="16200000">
            <a:off x="1506760" y="4134171"/>
            <a:ext cx="4293014" cy="2229063"/>
          </a:xfrm>
          <a:prstGeom prst="bracePair">
            <a:avLst>
              <a:gd name="adj" fmla="val 643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 2">
            <a:extLst>
              <a:ext uri="{FF2B5EF4-FFF2-40B4-BE49-F238E27FC236}">
                <a16:creationId xmlns:a16="http://schemas.microsoft.com/office/drawing/2014/main" id="{0204BDCE-C878-FE8E-7780-CA46E62D0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noFill/>
        </p:spPr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Full State Feedback</a:t>
            </a:r>
          </a:p>
        </p:txBody>
      </p:sp>
      <p:sp>
        <p:nvSpPr>
          <p:cNvPr id="36" name="Double Brace 35">
            <a:extLst>
              <a:ext uri="{FF2B5EF4-FFF2-40B4-BE49-F238E27FC236}">
                <a16:creationId xmlns:a16="http://schemas.microsoft.com/office/drawing/2014/main" id="{7B0603BD-9918-DDA5-5682-A0077BD8E681}"/>
              </a:ext>
            </a:extLst>
          </p:cNvPr>
          <p:cNvSpPr/>
          <p:nvPr/>
        </p:nvSpPr>
        <p:spPr>
          <a:xfrm rot="16200000">
            <a:off x="6590324" y="3610942"/>
            <a:ext cx="6062265" cy="3023429"/>
          </a:xfrm>
          <a:prstGeom prst="bracePair">
            <a:avLst>
              <a:gd name="adj" fmla="val 643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64DD57-49D4-8CB4-D940-E771FD6A2A83}"/>
              </a:ext>
            </a:extLst>
          </p:cNvPr>
          <p:cNvGrpSpPr/>
          <p:nvPr/>
        </p:nvGrpSpPr>
        <p:grpSpPr>
          <a:xfrm>
            <a:off x="7054850" y="1357583"/>
            <a:ext cx="2566607" cy="733941"/>
            <a:chOff x="733029" y="5632476"/>
            <a:chExt cx="2566607" cy="733941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611B9D7-D454-813D-FC15-E103B906AA31}"/>
                </a:ext>
              </a:extLst>
            </p:cNvPr>
            <p:cNvSpPr/>
            <p:nvPr/>
          </p:nvSpPr>
          <p:spPr>
            <a:xfrm>
              <a:off x="733029" y="5632476"/>
              <a:ext cx="2438400" cy="3651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Full Actuation Needed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B3E995B-4D27-131C-4766-CB8775086C82}"/>
                </a:ext>
              </a:extLst>
            </p:cNvPr>
            <p:cNvCxnSpPr>
              <a:cxnSpLocks/>
              <a:stCxn id="38" idx="2"/>
              <a:endCxn id="36" idx="3"/>
            </p:cNvCxnSpPr>
            <p:nvPr/>
          </p:nvCxnSpPr>
          <p:spPr>
            <a:xfrm>
              <a:off x="1952229" y="5997601"/>
              <a:ext cx="1347407" cy="368816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12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4D2F4-DC59-5554-FBF0-9C25B9B78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70B35-7126-FD7B-2398-7F56A852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A3468-7040-3FCC-2E48-3D572679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1 1">
            <a:extLst>
              <a:ext uri="{FF2B5EF4-FFF2-40B4-BE49-F238E27FC236}">
                <a16:creationId xmlns:a16="http://schemas.microsoft.com/office/drawing/2014/main" id="{A1FDF3D5-B930-99C4-B6DC-BDA6B58FEB6B}"/>
              </a:ext>
            </a:extLst>
          </p:cNvPr>
          <p:cNvSpPr txBox="1">
            <a:spLocks/>
          </p:cNvSpPr>
          <p:nvPr/>
        </p:nvSpPr>
        <p:spPr>
          <a:xfrm>
            <a:off x="535432" y="6229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 2">
            <a:extLst>
              <a:ext uri="{FF2B5EF4-FFF2-40B4-BE49-F238E27FC236}">
                <a16:creationId xmlns:a16="http://schemas.microsoft.com/office/drawing/2014/main" id="{9912D482-11F1-75FA-2490-9BECFC701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Full State Feedback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3DD989-B085-FBFB-B177-2397B872C1A5}"/>
              </a:ext>
            </a:extLst>
          </p:cNvPr>
          <p:cNvSpPr txBox="1"/>
          <p:nvPr/>
        </p:nvSpPr>
        <p:spPr>
          <a:xfrm>
            <a:off x="1771836" y="6017796"/>
            <a:ext cx="3163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5: Angular deflection trajectory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F945D-EC12-2CFB-F33E-15F07C06AE08}"/>
              </a:ext>
            </a:extLst>
          </p:cNvPr>
          <p:cNvSpPr txBox="1"/>
          <p:nvPr/>
        </p:nvSpPr>
        <p:spPr>
          <a:xfrm>
            <a:off x="7103815" y="6034673"/>
            <a:ext cx="3523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6: Angular deflection rate trajectory</a:t>
            </a:r>
          </a:p>
        </p:txBody>
      </p:sp>
      <p:pic>
        <p:nvPicPr>
          <p:cNvPr id="2" name="Picture 1" descr="\documentclass{article}&#10;\usepackage{amsmath}&#10;\usepackage[usenames,dvipsnames]{color}&#10;\definecolor{gray}{RGB}{127, 127, 127}&#10;\pagestyle{empty}&#10;\begin{document}&#10;&#10;\textbf{\textcolor{gray}{$\mathcal{H}_2$}}&#10;&#10;\end{document}" title="IguanaTex Picture Display">
            <a:extLst>
              <a:ext uri="{FF2B5EF4-FFF2-40B4-BE49-F238E27FC236}">
                <a16:creationId xmlns:a16="http://schemas.microsoft.com/office/drawing/2014/main" id="{C214BCA7-4536-3C9A-6189-2B12B17E79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0032" y="1217776"/>
            <a:ext cx="403393" cy="247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FC6F5-0D00-E5E2-3EB7-AC058B1C62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28" r="6299" b="4108"/>
          <a:stretch>
            <a:fillRect/>
          </a:stretch>
        </p:blipFill>
        <p:spPr>
          <a:xfrm>
            <a:off x="1341678" y="1615767"/>
            <a:ext cx="4023360" cy="4370270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A4647B98-58B6-DA24-664D-DABD1A481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 l="1528" r="6763" b="4108"/>
          <a:stretch>
            <a:fillRect/>
          </a:stretch>
        </p:blipFill>
        <p:spPr>
          <a:xfrm>
            <a:off x="6788131" y="1647528"/>
            <a:ext cx="4101006" cy="437026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3D8CF0-941B-DCFE-E283-BFEC6FAAE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532" y="274696"/>
            <a:ext cx="5052936" cy="13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EDA5-E028-1A73-2880-A19319BD5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B3FD3-58C7-7E76-B243-F30E3603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American Control Conference (ACC) 10 July 2025, Denver CO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92F64-AF9F-506E-B4E2-549CBBE2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itle 1 1">
            <a:extLst>
              <a:ext uri="{FF2B5EF4-FFF2-40B4-BE49-F238E27FC236}">
                <a16:creationId xmlns:a16="http://schemas.microsoft.com/office/drawing/2014/main" id="{0F2079ED-177D-7830-6C26-2914A58BD0E0}"/>
              </a:ext>
            </a:extLst>
          </p:cNvPr>
          <p:cNvSpPr txBox="1">
            <a:spLocks/>
          </p:cNvSpPr>
          <p:nvPr/>
        </p:nvSpPr>
        <p:spPr>
          <a:xfrm>
            <a:off x="535432" y="6229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B17E4-7B11-3E0B-9B83-0A87D921F3B2}"/>
              </a:ext>
            </a:extLst>
          </p:cNvPr>
          <p:cNvGrpSpPr/>
          <p:nvPr/>
        </p:nvGrpSpPr>
        <p:grpSpPr>
          <a:xfrm>
            <a:off x="6305372" y="2392622"/>
            <a:ext cx="5238116" cy="2581432"/>
            <a:chOff x="6279095" y="2363412"/>
            <a:chExt cx="5238116" cy="2581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5DE3DA-CCD8-011F-32D2-694117563269}"/>
                </a:ext>
              </a:extLst>
            </p:cNvPr>
            <p:cNvSpPr txBox="1"/>
            <p:nvPr/>
          </p:nvSpPr>
          <p:spPr>
            <a:xfrm>
              <a:off x="6974389" y="4606290"/>
              <a:ext cx="3847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8:Strong upper bound on actuator limits</a:t>
              </a:r>
            </a:p>
          </p:txBody>
        </p:sp>
        <p:pic>
          <p:nvPicPr>
            <p:cNvPr id="3" name="Content Placeholder 8">
              <a:extLst>
                <a:ext uri="{FF2B5EF4-FFF2-40B4-BE49-F238E27FC236}">
                  <a16:creationId xmlns:a16="http://schemas.microsoft.com/office/drawing/2014/main" id="{2A4203BA-DF03-E5AD-36C6-CB9A72D1F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55" r="8455"/>
            <a:stretch>
              <a:fillRect/>
            </a:stretch>
          </p:blipFill>
          <p:spPr>
            <a:xfrm>
              <a:off x="6279095" y="2363412"/>
              <a:ext cx="5238116" cy="216217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55D971-EC42-CA77-775F-BCAE5DDBA286}"/>
              </a:ext>
            </a:extLst>
          </p:cNvPr>
          <p:cNvGrpSpPr/>
          <p:nvPr/>
        </p:nvGrpSpPr>
        <p:grpSpPr>
          <a:xfrm>
            <a:off x="648512" y="2392622"/>
            <a:ext cx="5298392" cy="2609372"/>
            <a:chOff x="648512" y="2335472"/>
            <a:chExt cx="5298392" cy="26093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DD48F7-CB92-0BB0-15EA-B9AAF809180A}"/>
                </a:ext>
              </a:extLst>
            </p:cNvPr>
            <p:cNvSpPr txBox="1"/>
            <p:nvPr/>
          </p:nvSpPr>
          <p:spPr>
            <a:xfrm>
              <a:off x="1382762" y="4606290"/>
              <a:ext cx="37785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7:Weak upper bound on actuator limits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CA632D-5FC8-9F6A-D1D5-6A59194DE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384" r="8426"/>
            <a:stretch>
              <a:fillRect/>
            </a:stretch>
          </p:blipFill>
          <p:spPr>
            <a:xfrm>
              <a:off x="648512" y="2335472"/>
              <a:ext cx="5298392" cy="218705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BC8965-51AC-6241-5529-F54498AB2656}"/>
              </a:ext>
            </a:extLst>
          </p:cNvPr>
          <p:cNvGrpSpPr/>
          <p:nvPr/>
        </p:nvGrpSpPr>
        <p:grpSpPr>
          <a:xfrm>
            <a:off x="1240281" y="4404377"/>
            <a:ext cx="2571050" cy="1830679"/>
            <a:chOff x="383031" y="4158689"/>
            <a:chExt cx="2571050" cy="183067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A559AA3-C1E6-4ACF-B67E-D6E61582E817}"/>
                </a:ext>
              </a:extLst>
            </p:cNvPr>
            <p:cNvSpPr/>
            <p:nvPr/>
          </p:nvSpPr>
          <p:spPr>
            <a:xfrm>
              <a:off x="383031" y="5442421"/>
              <a:ext cx="2571050" cy="5469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Low Contribution Potentially Redundant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43D83F7-7AF1-C9AC-6405-4028CFD8CC36}"/>
                </a:ext>
              </a:extLst>
            </p:cNvPr>
            <p:cNvCxnSpPr>
              <a:cxnSpLocks/>
              <a:stCxn id="24" idx="0"/>
              <a:endCxn id="27" idx="1"/>
            </p:cNvCxnSpPr>
            <p:nvPr/>
          </p:nvCxnSpPr>
          <p:spPr>
            <a:xfrm flipV="1">
              <a:off x="1668556" y="4158689"/>
              <a:ext cx="554113" cy="1283732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Double Brace 26">
            <a:extLst>
              <a:ext uri="{FF2B5EF4-FFF2-40B4-BE49-F238E27FC236}">
                <a16:creationId xmlns:a16="http://schemas.microsoft.com/office/drawing/2014/main" id="{2BA44329-6715-7D8B-9A32-D86021D53B74}"/>
              </a:ext>
            </a:extLst>
          </p:cNvPr>
          <p:cNvSpPr/>
          <p:nvPr/>
        </p:nvSpPr>
        <p:spPr>
          <a:xfrm rot="16200000">
            <a:off x="1217550" y="1935450"/>
            <a:ext cx="3724738" cy="1213116"/>
          </a:xfrm>
          <a:prstGeom prst="bracePair">
            <a:avLst>
              <a:gd name="adj" fmla="val 643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 2">
            <a:extLst>
              <a:ext uri="{FF2B5EF4-FFF2-40B4-BE49-F238E27FC236}">
                <a16:creationId xmlns:a16="http://schemas.microsoft.com/office/drawing/2014/main" id="{6724397C-FB1E-9CC5-49D1-57099C66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Full State Feedback</a:t>
            </a:r>
          </a:p>
        </p:txBody>
      </p:sp>
      <p:pic>
        <p:nvPicPr>
          <p:cNvPr id="2" name="Picture 1" descr="\documentclass{article}&#10;\usepackage{amsmath}&#10;\usepackage[usenames,dvipsnames]{color}&#10;\definecolor{gray}{RGB}{127, 127, 127}&#10;\pagestyle{empty}&#10;\begin{document}&#10;&#10;\textbf{\textcolor{gray}{$\mathcal{H}_2$}}&#10;&#10;\end{document}" title="IguanaTex Picture Display">
            <a:extLst>
              <a:ext uri="{FF2B5EF4-FFF2-40B4-BE49-F238E27FC236}">
                <a16:creationId xmlns:a16="http://schemas.microsoft.com/office/drawing/2014/main" id="{E89E449A-7C00-82E9-044A-64DFE00434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0032" y="1217776"/>
            <a:ext cx="403393" cy="24726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FFB6DC8-3324-3F9D-E289-80C063184DE4}"/>
              </a:ext>
            </a:extLst>
          </p:cNvPr>
          <p:cNvGrpSpPr/>
          <p:nvPr/>
        </p:nvGrpSpPr>
        <p:grpSpPr>
          <a:xfrm>
            <a:off x="3724978" y="1528993"/>
            <a:ext cx="2268963" cy="863626"/>
            <a:chOff x="-1614746" y="5825615"/>
            <a:chExt cx="3350794" cy="75910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C649694-626A-5DFA-1014-DDD7E3577AAF}"/>
                </a:ext>
              </a:extLst>
            </p:cNvPr>
            <p:cNvSpPr/>
            <p:nvPr/>
          </p:nvSpPr>
          <p:spPr>
            <a:xfrm>
              <a:off x="-1614746" y="5825615"/>
              <a:ext cx="3350794" cy="3651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Cannot be discarded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4944008-918A-7317-426C-D275469F3AF2}"/>
                </a:ext>
              </a:extLst>
            </p:cNvPr>
            <p:cNvCxnSpPr>
              <a:cxnSpLocks/>
              <a:stCxn id="31" idx="2"/>
              <a:endCxn id="40" idx="3"/>
            </p:cNvCxnSpPr>
            <p:nvPr/>
          </p:nvCxnSpPr>
          <p:spPr>
            <a:xfrm>
              <a:off x="60652" y="6190740"/>
              <a:ext cx="293723" cy="39398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Double Brace 39">
            <a:extLst>
              <a:ext uri="{FF2B5EF4-FFF2-40B4-BE49-F238E27FC236}">
                <a16:creationId xmlns:a16="http://schemas.microsoft.com/office/drawing/2014/main" id="{CA8B4332-1DAC-C47D-0B25-DCCD5034FAF8}"/>
              </a:ext>
            </a:extLst>
          </p:cNvPr>
          <p:cNvSpPr/>
          <p:nvPr/>
        </p:nvSpPr>
        <p:spPr>
          <a:xfrm rot="16200000">
            <a:off x="2616313" y="4117306"/>
            <a:ext cx="4884077" cy="1434707"/>
          </a:xfrm>
          <a:prstGeom prst="bracePair">
            <a:avLst>
              <a:gd name="adj" fmla="val 643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BDD04F-A497-C4F7-CB2E-6BDEF4BC6AED}"/>
              </a:ext>
            </a:extLst>
          </p:cNvPr>
          <p:cNvGrpSpPr/>
          <p:nvPr/>
        </p:nvGrpSpPr>
        <p:grpSpPr>
          <a:xfrm>
            <a:off x="5900370" y="4249391"/>
            <a:ext cx="2200592" cy="1490244"/>
            <a:chOff x="383032" y="4317302"/>
            <a:chExt cx="2200592" cy="1490244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6AE554AD-FB9C-B353-C59E-D537765D2A48}"/>
                </a:ext>
              </a:extLst>
            </p:cNvPr>
            <p:cNvSpPr/>
            <p:nvPr/>
          </p:nvSpPr>
          <p:spPr>
            <a:xfrm>
              <a:off x="383032" y="5442421"/>
              <a:ext cx="2200592" cy="3651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Redundant Actuator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9D613C-C9C8-17F4-0D4E-3B17ADAF4473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1483328" y="4317302"/>
              <a:ext cx="190920" cy="112511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Double Brace 53">
            <a:extLst>
              <a:ext uri="{FF2B5EF4-FFF2-40B4-BE49-F238E27FC236}">
                <a16:creationId xmlns:a16="http://schemas.microsoft.com/office/drawing/2014/main" id="{7EA755FA-BD63-603B-FDB3-A9C8E2F83308}"/>
              </a:ext>
            </a:extLst>
          </p:cNvPr>
          <p:cNvSpPr/>
          <p:nvPr/>
        </p:nvSpPr>
        <p:spPr>
          <a:xfrm rot="16200000">
            <a:off x="6390208" y="5148534"/>
            <a:ext cx="4724788" cy="1285718"/>
          </a:xfrm>
          <a:prstGeom prst="bracePair">
            <a:avLst>
              <a:gd name="adj" fmla="val 643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B70F1E-74F8-AB5C-8A1A-141541092247}"/>
              </a:ext>
            </a:extLst>
          </p:cNvPr>
          <p:cNvGrpSpPr/>
          <p:nvPr/>
        </p:nvGrpSpPr>
        <p:grpSpPr>
          <a:xfrm>
            <a:off x="7696200" y="1627041"/>
            <a:ext cx="1816946" cy="1801958"/>
            <a:chOff x="1374379" y="5901934"/>
            <a:chExt cx="1816946" cy="180195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64FADE8-BEF1-8DF6-B7C8-6AFEA1D065D0}"/>
                </a:ext>
              </a:extLst>
            </p:cNvPr>
            <p:cNvSpPr/>
            <p:nvPr/>
          </p:nvSpPr>
          <p:spPr>
            <a:xfrm>
              <a:off x="1374379" y="5901934"/>
              <a:ext cx="1816946" cy="3651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Partial Actuation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2B0D9DA-E721-738C-259F-C0F174EF75E8}"/>
                </a:ext>
              </a:extLst>
            </p:cNvPr>
            <p:cNvCxnSpPr>
              <a:cxnSpLocks/>
              <a:stCxn id="56" idx="2"/>
              <a:endCxn id="54" idx="3"/>
            </p:cNvCxnSpPr>
            <p:nvPr/>
          </p:nvCxnSpPr>
          <p:spPr>
            <a:xfrm>
              <a:off x="2282852" y="6267059"/>
              <a:ext cx="147929" cy="1436833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52C6683-5858-AA4E-7A35-80EA7FCD325A}"/>
              </a:ext>
            </a:extLst>
          </p:cNvPr>
          <p:cNvGrpSpPr/>
          <p:nvPr/>
        </p:nvGrpSpPr>
        <p:grpSpPr>
          <a:xfrm>
            <a:off x="9019119" y="4447646"/>
            <a:ext cx="2325257" cy="1572584"/>
            <a:chOff x="-913924" y="4568392"/>
            <a:chExt cx="4349066" cy="1239731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A8250719-F8E5-3369-6A30-472035036074}"/>
                </a:ext>
              </a:extLst>
            </p:cNvPr>
            <p:cNvSpPr/>
            <p:nvPr/>
          </p:nvSpPr>
          <p:spPr>
            <a:xfrm>
              <a:off x="-913924" y="5442998"/>
              <a:ext cx="4349066" cy="3651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Full Actuation Needed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5A81556-AEC4-CBBA-D193-D7946DF682DE}"/>
                </a:ext>
              </a:extLst>
            </p:cNvPr>
            <p:cNvCxnSpPr>
              <a:cxnSpLocks/>
              <a:stCxn id="65" idx="0"/>
              <a:endCxn id="67" idx="1"/>
            </p:cNvCxnSpPr>
            <p:nvPr/>
          </p:nvCxnSpPr>
          <p:spPr>
            <a:xfrm flipV="1">
              <a:off x="1260610" y="4568392"/>
              <a:ext cx="668223" cy="874606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Double Brace 66">
            <a:extLst>
              <a:ext uri="{FF2B5EF4-FFF2-40B4-BE49-F238E27FC236}">
                <a16:creationId xmlns:a16="http://schemas.microsoft.com/office/drawing/2014/main" id="{9169141E-C839-1D74-9574-5F64B3427695}"/>
              </a:ext>
            </a:extLst>
          </p:cNvPr>
          <p:cNvSpPr/>
          <p:nvPr/>
        </p:nvSpPr>
        <p:spPr>
          <a:xfrm rot="16200000">
            <a:off x="8176624" y="1478693"/>
            <a:ext cx="4724788" cy="1213116"/>
          </a:xfrm>
          <a:prstGeom prst="bracePair">
            <a:avLst>
              <a:gd name="adj" fmla="val 643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32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54" grpId="0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36EFA-B679-F2E5-D5A4-4D608D41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5CEACA-D52D-5871-DE6F-47F2D4A7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56" y="1599248"/>
            <a:ext cx="11092687" cy="798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Proposed convex optimization for joint actuator and controller design.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4536D-E6D3-BF9B-0976-66E48EC7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EEF50-A946-16DA-3969-F26C7E4B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itle 1 1">
            <a:extLst>
              <a:ext uri="{FF2B5EF4-FFF2-40B4-BE49-F238E27FC236}">
                <a16:creationId xmlns:a16="http://schemas.microsoft.com/office/drawing/2014/main" id="{1873FDFB-83B2-CDB6-DB94-2E0BC2CC32E1}"/>
              </a:ext>
            </a:extLst>
          </p:cNvPr>
          <p:cNvSpPr txBox="1">
            <a:spLocks/>
          </p:cNvSpPr>
          <p:nvPr/>
        </p:nvSpPr>
        <p:spPr>
          <a:xfrm>
            <a:off x="535432" y="6229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 2">
            <a:extLst>
              <a:ext uri="{FF2B5EF4-FFF2-40B4-BE49-F238E27FC236}">
                <a16:creationId xmlns:a16="http://schemas.microsoft.com/office/drawing/2014/main" id="{4D39B6C4-A29A-BA71-50A8-50BCD907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9CE5D1-4253-4736-0023-1E0DDFF396AF}"/>
              </a:ext>
            </a:extLst>
          </p:cNvPr>
          <p:cNvGrpSpPr/>
          <p:nvPr/>
        </p:nvGrpSpPr>
        <p:grpSpPr>
          <a:xfrm>
            <a:off x="549656" y="2302876"/>
            <a:ext cx="10857484" cy="587277"/>
            <a:chOff x="549656" y="2165578"/>
            <a:chExt cx="10857484" cy="587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5B5484-FFBC-B32B-2216-085D800F37B4}"/>
                </a:ext>
              </a:extLst>
            </p:cNvPr>
            <p:cNvSpPr txBox="1"/>
            <p:nvPr/>
          </p:nvSpPr>
          <p:spPr>
            <a:xfrm>
              <a:off x="549656" y="2165578"/>
              <a:ext cx="10857484" cy="587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2400" dirty="0">
                  <a:solidFill>
                    <a:srgbClr val="3E3E3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Ensured 		 performance for nonlinear systems via LPV modelling.</a:t>
              </a:r>
              <a:endParaRPr lang="en-US" sz="2400" dirty="0">
                <a:solidFill>
                  <a:srgbClr val="3E3E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3" name="Picture 12" descr="\documentclass{article}&#10;\usepackage{amsmath}&#10;\usepackage[usenames,dvipsnames]{color}&#10;\definecolor{tamu}{RGB}{80, 0, 0}&#10;\pagestyle{empty}&#10;\begin{document}&#10;&#10;$\mathcal{H}_2/\mathcal{H}_\infty$&#10;&#10;\end{document}" title="IguanaTex Picture Display">
              <a:extLst>
                <a:ext uri="{FF2B5EF4-FFF2-40B4-BE49-F238E27FC236}">
                  <a16:creationId xmlns:a16="http://schemas.microsoft.com/office/drawing/2014/main" id="{BDB7F3E4-BE06-6256-88D8-B4087BCAFB0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149963" y="2383031"/>
              <a:ext cx="1250251" cy="32629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EE044E2-8701-E069-54EA-1DA2DD10BEFA}"/>
              </a:ext>
            </a:extLst>
          </p:cNvPr>
          <p:cNvSpPr txBox="1"/>
          <p:nvPr/>
        </p:nvSpPr>
        <p:spPr>
          <a:xfrm>
            <a:off x="530145" y="3077746"/>
            <a:ext cx="10252710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E3E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Enabled sparse actuator selection through weighted minimization.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D456C5-6BC8-03EF-8AD0-916168AB53AA}"/>
              </a:ext>
            </a:extLst>
          </p:cNvPr>
          <p:cNvSpPr txBox="1"/>
          <p:nvPr/>
        </p:nvSpPr>
        <p:spPr>
          <a:xfrm>
            <a:off x="544369" y="3826881"/>
            <a:ext cx="10252710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E3E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Validated on nonlinear model of flexible wing.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7D20F6-ED8D-43DE-E6BD-AE8156C1CB0E}"/>
              </a:ext>
            </a:extLst>
          </p:cNvPr>
          <p:cNvSpPr txBox="1"/>
          <p:nvPr/>
        </p:nvSpPr>
        <p:spPr>
          <a:xfrm>
            <a:off x="3211830" y="5338187"/>
            <a:ext cx="6103620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38F06F-4DCC-956C-483D-9063E325797A}"/>
              </a:ext>
            </a:extLst>
          </p:cNvPr>
          <p:cNvSpPr txBox="1"/>
          <p:nvPr/>
        </p:nvSpPr>
        <p:spPr>
          <a:xfrm>
            <a:off x="544369" y="4576016"/>
            <a:ext cx="10252710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E3E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LPV-based sparse designs outperformed LTI-based approaches.</a:t>
            </a:r>
          </a:p>
        </p:txBody>
      </p:sp>
    </p:spTree>
    <p:extLst>
      <p:ext uri="{BB962C8B-B14F-4D97-AF65-F5344CB8AC3E}">
        <p14:creationId xmlns:p14="http://schemas.microsoft.com/office/powerpoint/2010/main" val="232908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2" grpId="0"/>
      <p:bldP spid="23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6AD9200-DA80-2AD0-C4D5-023B8147A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/>
          <a:stretch>
            <a:fillRect/>
          </a:stretch>
        </p:blipFill>
        <p:spPr bwMode="auto">
          <a:xfrm>
            <a:off x="1093519" y="1257300"/>
            <a:ext cx="10004961" cy="517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9D1E6-4030-403B-1AC8-CD6CFA6C30AD}"/>
              </a:ext>
            </a:extLst>
          </p:cNvPr>
          <p:cNvSpPr txBox="1"/>
          <p:nvPr/>
        </p:nvSpPr>
        <p:spPr>
          <a:xfrm>
            <a:off x="4307415" y="5230230"/>
            <a:ext cx="3390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1" dirty="0">
                <a:solidFill>
                  <a:srgbClr val="E6E5DC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  <a:endParaRPr lang="en-US" sz="4800" b="1" i="1" dirty="0">
              <a:solidFill>
                <a:srgbClr val="E6E5DC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D61E0-E933-230D-5ADD-54FA4C3B0829}"/>
              </a:ext>
            </a:extLst>
          </p:cNvPr>
          <p:cNvSpPr txBox="1"/>
          <p:nvPr/>
        </p:nvSpPr>
        <p:spPr>
          <a:xfrm>
            <a:off x="4400548" y="4080302"/>
            <a:ext cx="3390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1" dirty="0">
                <a:solidFill>
                  <a:srgbClr val="E6E5DC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Questions?</a:t>
            </a:r>
            <a:endParaRPr lang="en-US" sz="4800" b="1" i="1" dirty="0">
              <a:solidFill>
                <a:srgbClr val="E6E5DC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E7DE93-B1C9-04FC-144D-BF73044330B3}"/>
              </a:ext>
            </a:extLst>
          </p:cNvPr>
          <p:cNvGrpSpPr/>
          <p:nvPr/>
        </p:nvGrpSpPr>
        <p:grpSpPr>
          <a:xfrm>
            <a:off x="6197600" y="1380696"/>
            <a:ext cx="1841500" cy="981504"/>
            <a:chOff x="6197600" y="1380696"/>
            <a:chExt cx="1841500" cy="9815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448F81-45B5-0F95-5D4F-914678C9F2FB}"/>
                </a:ext>
              </a:extLst>
            </p:cNvPr>
            <p:cNvSpPr txBox="1"/>
            <p:nvPr/>
          </p:nvSpPr>
          <p:spPr>
            <a:xfrm>
              <a:off x="6345767" y="1380696"/>
              <a:ext cx="16933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us!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22CCB7-16EE-5CA2-5E56-F9E3F7CA2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7600" y="1780806"/>
              <a:ext cx="1028700" cy="58139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3731858-CDF1-33AA-3482-A7480B05D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798" y="4963529"/>
            <a:ext cx="1364400" cy="136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3EFA5-7CC5-9F60-2B08-9F1DAC6AF52E}"/>
              </a:ext>
            </a:extLst>
          </p:cNvPr>
          <p:cNvSpPr txBox="1"/>
          <p:nvPr/>
        </p:nvSpPr>
        <p:spPr>
          <a:xfrm>
            <a:off x="4685238" y="6462194"/>
            <a:ext cx="2821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0" i="0" u="none" strike="noStrike" cap="non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ktanay@tamu.edu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FBC50-5961-E674-BE6D-1A6D9AEF8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89FAA63-9599-F214-1DAE-E200DD21C12F}"/>
              </a:ext>
            </a:extLst>
          </p:cNvPr>
          <p:cNvSpPr txBox="1"/>
          <p:nvPr/>
        </p:nvSpPr>
        <p:spPr>
          <a:xfrm>
            <a:off x="4848892" y="1711111"/>
            <a:ext cx="2105025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Fault Tolerance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EFCBE-B042-0233-52DE-19F2C2BF0754}"/>
              </a:ext>
            </a:extLst>
          </p:cNvPr>
          <p:cNvSpPr txBox="1"/>
          <p:nvPr/>
        </p:nvSpPr>
        <p:spPr>
          <a:xfrm>
            <a:off x="4738592" y="1870124"/>
            <a:ext cx="2261045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 Maintenance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6352A-E4C5-1A88-7A8D-230BB585F87F}"/>
              </a:ext>
            </a:extLst>
          </p:cNvPr>
          <p:cNvSpPr txBox="1"/>
          <p:nvPr/>
        </p:nvSpPr>
        <p:spPr>
          <a:xfrm>
            <a:off x="4738592" y="1688251"/>
            <a:ext cx="3081290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Strategize actuator placement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C1078-27ED-3A73-01E6-1EC67FD7D127}"/>
              </a:ext>
            </a:extLst>
          </p:cNvPr>
          <p:cNvSpPr txBox="1"/>
          <p:nvPr/>
        </p:nvSpPr>
        <p:spPr>
          <a:xfrm>
            <a:off x="5412185" y="1744305"/>
            <a:ext cx="1321117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Modularity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8929C-FF7D-0AD2-4574-5F9AA58C3D59}"/>
              </a:ext>
            </a:extLst>
          </p:cNvPr>
          <p:cNvSpPr txBox="1"/>
          <p:nvPr/>
        </p:nvSpPr>
        <p:spPr>
          <a:xfrm>
            <a:off x="4637087" y="1594986"/>
            <a:ext cx="2917825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Reduces weight, complexity, and power consumption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6D55D2-EAC4-AED2-5DDB-ED3BD4A3D8A1}"/>
              </a:ext>
            </a:extLst>
          </p:cNvPr>
          <p:cNvSpPr txBox="1"/>
          <p:nvPr/>
        </p:nvSpPr>
        <p:spPr>
          <a:xfrm>
            <a:off x="4848892" y="1736789"/>
            <a:ext cx="2494216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Minimize actuator count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559C4D-2554-6B47-9977-EB152BADF734}"/>
              </a:ext>
            </a:extLst>
          </p:cNvPr>
          <p:cNvSpPr txBox="1"/>
          <p:nvPr/>
        </p:nvSpPr>
        <p:spPr>
          <a:xfrm>
            <a:off x="4831683" y="1663952"/>
            <a:ext cx="2511425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Long-duration mission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26385-B12A-F700-A062-FC0013F6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Motivation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Sparse Actuation?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14B18-4889-5ABA-4125-DE25C79A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8E13C-0B58-373C-E139-2DCF69DD9EE7}"/>
              </a:ext>
            </a:extLst>
          </p:cNvPr>
          <p:cNvSpPr txBox="1"/>
          <p:nvPr/>
        </p:nvSpPr>
        <p:spPr>
          <a:xfrm>
            <a:off x="4365338" y="1650790"/>
            <a:ext cx="341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Engineering 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F603F-AEC4-69C4-27A7-57CC9C2AF3CC}"/>
              </a:ext>
            </a:extLst>
          </p:cNvPr>
          <p:cNvSpPr txBox="1"/>
          <p:nvPr/>
        </p:nvSpPr>
        <p:spPr>
          <a:xfrm>
            <a:off x="6844112" y="4970502"/>
            <a:ext cx="1385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Flow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551FE-F93B-48F2-FDF1-A60A6ACAE41B}"/>
              </a:ext>
            </a:extLst>
          </p:cNvPr>
          <p:cNvSpPr txBox="1"/>
          <p:nvPr/>
        </p:nvSpPr>
        <p:spPr>
          <a:xfrm>
            <a:off x="814489" y="4970502"/>
            <a:ext cx="23132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Systems and Smart Grid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9055A-DE3B-CDFA-A0E6-3F4229A4B125}"/>
              </a:ext>
            </a:extLst>
          </p:cNvPr>
          <p:cNvSpPr txBox="1"/>
          <p:nvPr/>
        </p:nvSpPr>
        <p:spPr>
          <a:xfrm>
            <a:off x="9386724" y="4970502"/>
            <a:ext cx="2222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Morphing Wings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B95EDC-DBBB-DF8E-A7C9-B5B5EA964855}"/>
              </a:ext>
            </a:extLst>
          </p:cNvPr>
          <p:cNvGrpSpPr/>
          <p:nvPr/>
        </p:nvGrpSpPr>
        <p:grpSpPr>
          <a:xfrm>
            <a:off x="3972698" y="7205191"/>
            <a:ext cx="3657600" cy="4181946"/>
            <a:chOff x="6324601" y="1690688"/>
            <a:chExt cx="3657600" cy="418194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DC262D-8B07-3A14-0B8D-2F55C11D42DF}"/>
                </a:ext>
              </a:extLst>
            </p:cNvPr>
            <p:cNvSpPr/>
            <p:nvPr/>
          </p:nvSpPr>
          <p:spPr>
            <a:xfrm rot="18900000">
              <a:off x="6324601" y="1941236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540862 w 3657600"/>
                <a:gd name="connsiteY3" fmla="*/ 1828800 h 3657600"/>
                <a:gd name="connsiteX4" fmla="*/ 1828800 w 3657600"/>
                <a:gd name="connsiteY4" fmla="*/ 254086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116738 w 3657600"/>
                <a:gd name="connsiteY9" fmla="*/ 1828800 h 3657600"/>
                <a:gd name="connsiteX10" fmla="*/ 1828800 w 3657600"/>
                <a:gd name="connsiteY10" fmla="*/ 111673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540862" y="1828800"/>
                  </a:lnTo>
                  <a:cubicBezTo>
                    <a:pt x="2147601" y="1828800"/>
                    <a:pt x="1828800" y="2147601"/>
                    <a:pt x="1828800" y="254086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116738" y="1828800"/>
                  </a:lnTo>
                  <a:cubicBezTo>
                    <a:pt x="1509999" y="1828800"/>
                    <a:pt x="1828800" y="1509999"/>
                    <a:pt x="1828800" y="111673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5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8B75B5C-B1DD-3BDA-1B65-6F65FE6D8337}"/>
                </a:ext>
              </a:extLst>
            </p:cNvPr>
            <p:cNvSpPr/>
            <p:nvPr/>
          </p:nvSpPr>
          <p:spPr>
            <a:xfrm>
              <a:off x="7355483" y="4276798"/>
              <a:ext cx="1595836" cy="1595836"/>
            </a:xfrm>
            <a:prstGeom prst="ellipse">
              <a:avLst/>
            </a:prstGeom>
            <a:solidFill>
              <a:schemeClr val="bg2"/>
            </a:solidFill>
            <a:effectLst>
              <a:innerShdw blurRad="190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5C2F61-94B0-DDA3-85C7-7A4620E60024}"/>
                </a:ext>
              </a:extLst>
            </p:cNvPr>
            <p:cNvSpPr/>
            <p:nvPr/>
          </p:nvSpPr>
          <p:spPr>
            <a:xfrm>
              <a:off x="7355483" y="1690688"/>
              <a:ext cx="1595836" cy="1595836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B210E9-D718-80EF-D538-BF0DABA409B6}"/>
              </a:ext>
            </a:extLst>
          </p:cNvPr>
          <p:cNvGrpSpPr/>
          <p:nvPr/>
        </p:nvGrpSpPr>
        <p:grpSpPr>
          <a:xfrm>
            <a:off x="3972698" y="7258720"/>
            <a:ext cx="3657600" cy="4181946"/>
            <a:chOff x="6324601" y="1690688"/>
            <a:chExt cx="3657600" cy="418194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213E1D-AF3E-A4D0-D4BC-2CB7BCC0B9B5}"/>
                </a:ext>
              </a:extLst>
            </p:cNvPr>
            <p:cNvSpPr/>
            <p:nvPr/>
          </p:nvSpPr>
          <p:spPr>
            <a:xfrm rot="18900000">
              <a:off x="6324601" y="1941236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540862 w 3657600"/>
                <a:gd name="connsiteY3" fmla="*/ 1828800 h 3657600"/>
                <a:gd name="connsiteX4" fmla="*/ 1828800 w 3657600"/>
                <a:gd name="connsiteY4" fmla="*/ 254086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116738 w 3657600"/>
                <a:gd name="connsiteY9" fmla="*/ 1828800 h 3657600"/>
                <a:gd name="connsiteX10" fmla="*/ 1828800 w 3657600"/>
                <a:gd name="connsiteY10" fmla="*/ 111673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540862" y="1828800"/>
                  </a:lnTo>
                  <a:cubicBezTo>
                    <a:pt x="2147601" y="1828800"/>
                    <a:pt x="1828800" y="2147601"/>
                    <a:pt x="1828800" y="254086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116738" y="1828800"/>
                  </a:lnTo>
                  <a:cubicBezTo>
                    <a:pt x="1509999" y="1828800"/>
                    <a:pt x="1828800" y="1509999"/>
                    <a:pt x="1828800" y="111673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5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53FC755-3C29-3E9D-9D64-DC5B04F2CE20}"/>
                </a:ext>
              </a:extLst>
            </p:cNvPr>
            <p:cNvSpPr/>
            <p:nvPr/>
          </p:nvSpPr>
          <p:spPr>
            <a:xfrm>
              <a:off x="7355483" y="4276798"/>
              <a:ext cx="1595836" cy="15958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90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EEFDEE5-CB68-7385-92F5-D4A3A806313B}"/>
                </a:ext>
              </a:extLst>
            </p:cNvPr>
            <p:cNvSpPr/>
            <p:nvPr/>
          </p:nvSpPr>
          <p:spPr>
            <a:xfrm>
              <a:off x="7355483" y="1690688"/>
              <a:ext cx="1595836" cy="1595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BEEF3A4-6A60-3892-23B2-0C0964E32FC3}"/>
              </a:ext>
            </a:extLst>
          </p:cNvPr>
          <p:cNvSpPr txBox="1"/>
          <p:nvPr/>
        </p:nvSpPr>
        <p:spPr>
          <a:xfrm>
            <a:off x="5453673" y="10000545"/>
            <a:ext cx="695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72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358A09-B0E4-E9A6-431E-199C87A3FAC8}"/>
              </a:ext>
            </a:extLst>
          </p:cNvPr>
          <p:cNvSpPr txBox="1"/>
          <p:nvPr/>
        </p:nvSpPr>
        <p:spPr>
          <a:xfrm>
            <a:off x="5400350" y="10000545"/>
            <a:ext cx="695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72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41930F-3D01-BBC4-682A-22E4B615EF1A}"/>
              </a:ext>
            </a:extLst>
          </p:cNvPr>
          <p:cNvSpPr txBox="1"/>
          <p:nvPr/>
        </p:nvSpPr>
        <p:spPr>
          <a:xfrm>
            <a:off x="5453673" y="7269156"/>
            <a:ext cx="695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72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6" name="Picture 4" descr="Sparse actuation in aerospace systems with arrows replacing red waves and modified blue waves showing actuators changing flow">
            <a:extLst>
              <a:ext uri="{FF2B5EF4-FFF2-40B4-BE49-F238E27FC236}">
                <a16:creationId xmlns:a16="http://schemas.microsoft.com/office/drawing/2014/main" id="{19EA2AB7-C169-77CB-DC83-85CE49564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" b="20658"/>
          <a:stretch>
            <a:fillRect/>
          </a:stretch>
        </p:blipFill>
        <p:spPr bwMode="auto">
          <a:xfrm>
            <a:off x="6273630" y="2928917"/>
            <a:ext cx="2417318" cy="185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Future of Flight: Morphing Wings – Stories by Williams">
            <a:extLst>
              <a:ext uri="{FF2B5EF4-FFF2-40B4-BE49-F238E27FC236}">
                <a16:creationId xmlns:a16="http://schemas.microsoft.com/office/drawing/2014/main" id="{7A0257D5-2C61-A3F5-6AF9-8F4CD292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47" y="3058942"/>
            <a:ext cx="2642642" cy="158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parse actuation in power systems with sparse scheduling of HVDC lines for enhanced controllability and efficiency">
            <a:extLst>
              <a:ext uri="{FF2B5EF4-FFF2-40B4-BE49-F238E27FC236}">
                <a16:creationId xmlns:a16="http://schemas.microsoft.com/office/drawing/2014/main" id="{2602A047-08CB-50D4-10CB-54AD910B3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8" b="23837"/>
          <a:stretch>
            <a:fillRect/>
          </a:stretch>
        </p:blipFill>
        <p:spPr bwMode="auto">
          <a:xfrm>
            <a:off x="420500" y="2928917"/>
            <a:ext cx="2955351" cy="18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el-based control for exoskeletons with series elastic actuators  evaluated on sit-to-stand movements | Journal of NeuroEngineering and  Rehabilitation | Full Text">
            <a:extLst>
              <a:ext uri="{FF2B5EF4-FFF2-40B4-BE49-F238E27FC236}">
                <a16:creationId xmlns:a16="http://schemas.microsoft.com/office/drawing/2014/main" id="{65F6A252-1124-A3A0-2486-A72AACC0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50" y="2521636"/>
            <a:ext cx="2056381" cy="26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8EED7F-5C4A-A4F0-5ED7-74ADBB61DCAE}"/>
              </a:ext>
            </a:extLst>
          </p:cNvPr>
          <p:cNvSpPr txBox="1"/>
          <p:nvPr/>
        </p:nvSpPr>
        <p:spPr>
          <a:xfrm>
            <a:off x="3668111" y="5380147"/>
            <a:ext cx="23132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Wearable Robotics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2C6AEB-B299-5127-3C29-DCD9380702B7}"/>
              </a:ext>
            </a:extLst>
          </p:cNvPr>
          <p:cNvSpPr/>
          <p:nvPr/>
        </p:nvSpPr>
        <p:spPr>
          <a:xfrm>
            <a:off x="2703777" y="5935379"/>
            <a:ext cx="1397202" cy="365125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Priority?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9AF7EEE-1CB5-04BC-4D27-4CFFC1FC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dirty="0"/>
              <a:t>American Control Conference (ACC) 10 July 2025, Denver CO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3D6ABE-2295-57E7-D99D-11EB488B554C}"/>
              </a:ext>
            </a:extLst>
          </p:cNvPr>
          <p:cNvSpPr/>
          <p:nvPr/>
        </p:nvSpPr>
        <p:spPr>
          <a:xfrm>
            <a:off x="422342" y="2924175"/>
            <a:ext cx="2955351" cy="1857307"/>
          </a:xfrm>
          <a:prstGeom prst="rect">
            <a:avLst/>
          </a:pr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12" descr="Confused Man Pondering Royalty Free Vector Image">
            <a:extLst>
              <a:ext uri="{FF2B5EF4-FFF2-40B4-BE49-F238E27FC236}">
                <a16:creationId xmlns:a16="http://schemas.microsoft.com/office/drawing/2014/main" id="{97B93DCE-1AF1-18EF-6253-572801209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22" b="81852" l="26100" r="76200">
                        <a14:foregroundMark x1="47600" y1="82037" x2="47600" y2="82037"/>
                        <a14:foregroundMark x1="26200" y1="73981" x2="26200" y2="73981"/>
                        <a14:foregroundMark x1="26100" y1="72778" x2="26100" y2="72778"/>
                        <a14:foregroundMark x1="31500" y1="30185" x2="31500" y2="30185"/>
                        <a14:foregroundMark x1="30300" y1="34167" x2="30300" y2="34167"/>
                        <a14:foregroundMark x1="73100" y1="19259" x2="73100" y2="19259"/>
                        <a14:foregroundMark x1="71600" y1="23704" x2="71600" y2="23704"/>
                        <a14:foregroundMark x1="34700" y1="7222" x2="34700" y2="7222"/>
                        <a14:foregroundMark x1="33900" y1="9722" x2="33900" y2="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28" t="4074" r="17600" b="15928"/>
          <a:stretch>
            <a:fillRect/>
          </a:stretch>
        </p:blipFill>
        <p:spPr bwMode="auto">
          <a:xfrm>
            <a:off x="188510" y="3695700"/>
            <a:ext cx="2257306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0F209A-4DB2-D88F-7D55-2B801E3478B2}"/>
              </a:ext>
            </a:extLst>
          </p:cNvPr>
          <p:cNvSpPr/>
          <p:nvPr/>
        </p:nvSpPr>
        <p:spPr>
          <a:xfrm>
            <a:off x="344932" y="2924175"/>
            <a:ext cx="1256240" cy="365125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Position?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09210E-D0F5-8991-71BD-40488CD706BA}"/>
              </a:ext>
            </a:extLst>
          </p:cNvPr>
          <p:cNvSpPr/>
          <p:nvPr/>
        </p:nvSpPr>
        <p:spPr>
          <a:xfrm>
            <a:off x="1818330" y="3573947"/>
            <a:ext cx="1584048" cy="365125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Orientation?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22DF11A-69D8-DE61-ACF1-E37BED6F015E}"/>
              </a:ext>
            </a:extLst>
          </p:cNvPr>
          <p:cNvSpPr/>
          <p:nvPr/>
        </p:nvSpPr>
        <p:spPr>
          <a:xfrm>
            <a:off x="2576777" y="4380580"/>
            <a:ext cx="2230679" cy="365125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Magnitude Limits?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3A16AD-1300-2652-5E1F-410C6545B5F3}"/>
              </a:ext>
            </a:extLst>
          </p:cNvPr>
          <p:cNvSpPr/>
          <p:nvPr/>
        </p:nvSpPr>
        <p:spPr>
          <a:xfrm>
            <a:off x="3063339" y="5236522"/>
            <a:ext cx="1397202" cy="365125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Precision?</a:t>
            </a:r>
          </a:p>
        </p:txBody>
      </p:sp>
    </p:spTree>
    <p:extLst>
      <p:ext uri="{BB962C8B-B14F-4D97-AF65-F5344CB8AC3E}">
        <p14:creationId xmlns:p14="http://schemas.microsoft.com/office/powerpoint/2010/main" val="327344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1" grpId="0"/>
      <p:bldP spid="21" grpId="0" animBg="1"/>
      <p:bldP spid="24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C73AE-2A65-274D-4F03-7C17DA136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D936D72-DC49-CA17-A6B0-FDB04D75B341}"/>
              </a:ext>
            </a:extLst>
          </p:cNvPr>
          <p:cNvSpPr/>
          <p:nvPr/>
        </p:nvSpPr>
        <p:spPr>
          <a:xfrm>
            <a:off x="5475893" y="1749251"/>
            <a:ext cx="1397202" cy="365125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Priority?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989B7CE-D936-6DBA-C559-FF34FCCE564E}"/>
              </a:ext>
            </a:extLst>
          </p:cNvPr>
          <p:cNvSpPr/>
          <p:nvPr/>
        </p:nvSpPr>
        <p:spPr>
          <a:xfrm>
            <a:off x="5456195" y="1711716"/>
            <a:ext cx="1256240" cy="365125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Position?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B4178C6-051F-B1F9-B031-008DC807E7C8}"/>
              </a:ext>
            </a:extLst>
          </p:cNvPr>
          <p:cNvSpPr/>
          <p:nvPr/>
        </p:nvSpPr>
        <p:spPr>
          <a:xfrm>
            <a:off x="5353778" y="1711715"/>
            <a:ext cx="1584048" cy="365125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Orientation?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57BFBC4-B317-295E-AFF1-8AC1CD3AC441}"/>
              </a:ext>
            </a:extLst>
          </p:cNvPr>
          <p:cNvSpPr/>
          <p:nvPr/>
        </p:nvSpPr>
        <p:spPr>
          <a:xfrm>
            <a:off x="5071941" y="1711714"/>
            <a:ext cx="2230679" cy="365125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Magnitude Limits?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A718B30-42FD-8F69-4EC6-58F3AF59A5D6}"/>
              </a:ext>
            </a:extLst>
          </p:cNvPr>
          <p:cNvSpPr/>
          <p:nvPr/>
        </p:nvSpPr>
        <p:spPr>
          <a:xfrm>
            <a:off x="5456195" y="1722131"/>
            <a:ext cx="1397202" cy="365125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Precision?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05D09B-B246-B097-90D4-767FEB43154A}"/>
              </a:ext>
            </a:extLst>
          </p:cNvPr>
          <p:cNvGrpSpPr/>
          <p:nvPr/>
        </p:nvGrpSpPr>
        <p:grpSpPr>
          <a:xfrm>
            <a:off x="6096000" y="2174092"/>
            <a:ext cx="2108820" cy="3157217"/>
            <a:chOff x="6096000" y="2174092"/>
            <a:chExt cx="2108820" cy="315721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D9FBC6-DBE2-BF1C-268E-6D0A46CA3B8B}"/>
                </a:ext>
              </a:extLst>
            </p:cNvPr>
            <p:cNvSpPr txBox="1"/>
            <p:nvPr/>
          </p:nvSpPr>
          <p:spPr>
            <a:xfrm>
              <a:off x="6883703" y="4992755"/>
              <a:ext cx="1321117" cy="33855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Modularity</a:t>
              </a:r>
              <a:endParaRPr lang="en-US" sz="16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85E70E-0365-F622-BA28-08243EC00B0F}"/>
                </a:ext>
              </a:extLst>
            </p:cNvPr>
            <p:cNvCxnSpPr>
              <a:cxnSpLocks/>
              <a:stCxn id="8" idx="2"/>
              <a:endCxn id="20" idx="0"/>
            </p:cNvCxnSpPr>
            <p:nvPr/>
          </p:nvCxnSpPr>
          <p:spPr>
            <a:xfrm>
              <a:off x="6096000" y="2174092"/>
              <a:ext cx="1448262" cy="281866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CFD4E56-4E4B-67CB-D42C-84D208D40BD9}"/>
              </a:ext>
            </a:extLst>
          </p:cNvPr>
          <p:cNvGrpSpPr/>
          <p:nvPr/>
        </p:nvGrpSpPr>
        <p:grpSpPr>
          <a:xfrm>
            <a:off x="6096000" y="2174092"/>
            <a:ext cx="2104057" cy="3161585"/>
            <a:chOff x="6068942" y="2174092"/>
            <a:chExt cx="2104057" cy="31615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C6E070A-216F-C1C9-E6C6-345D948D848C}"/>
                </a:ext>
              </a:extLst>
            </p:cNvPr>
            <p:cNvSpPr txBox="1"/>
            <p:nvPr/>
          </p:nvSpPr>
          <p:spPr>
            <a:xfrm>
              <a:off x="6851882" y="4997123"/>
              <a:ext cx="1321117" cy="33855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Modularity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796D90F-4A79-85EA-59CB-E315D7E0E193}"/>
                </a:ext>
              </a:extLst>
            </p:cNvPr>
            <p:cNvCxnSpPr>
              <a:cxnSpLocks/>
              <a:stCxn id="8" idx="2"/>
              <a:endCxn id="66" idx="0"/>
            </p:cNvCxnSpPr>
            <p:nvPr/>
          </p:nvCxnSpPr>
          <p:spPr>
            <a:xfrm>
              <a:off x="6068942" y="2174092"/>
              <a:ext cx="1443499" cy="282303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AF5F85B-05F6-F6AC-DB04-ECC6A26B5011}"/>
              </a:ext>
            </a:extLst>
          </p:cNvPr>
          <p:cNvCxnSpPr>
            <a:cxnSpLocks/>
            <a:stCxn id="8" idx="2"/>
            <a:endCxn id="96" idx="0"/>
          </p:cNvCxnSpPr>
          <p:nvPr/>
        </p:nvCxnSpPr>
        <p:spPr>
          <a:xfrm>
            <a:off x="6096000" y="2174092"/>
            <a:ext cx="3757415" cy="138792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DE9A514-83D5-DF1C-A148-0F6F316C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Motivation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Sparse Actuation?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69639-416D-A703-3B40-F61FF247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23421-5E3C-BF59-A61A-0D76D4AA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E255E-CEFD-1E4A-D0B0-66CEF5153C94}"/>
              </a:ext>
            </a:extLst>
          </p:cNvPr>
          <p:cNvGrpSpPr/>
          <p:nvPr/>
        </p:nvGrpSpPr>
        <p:grpSpPr>
          <a:xfrm>
            <a:off x="1074425" y="2174092"/>
            <a:ext cx="5021575" cy="1728648"/>
            <a:chOff x="1074425" y="2174092"/>
            <a:chExt cx="5021575" cy="17286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DF05E-9A3F-BE15-E6E9-C8EFE7DE994C}"/>
                </a:ext>
              </a:extLst>
            </p:cNvPr>
            <p:cNvSpPr txBox="1"/>
            <p:nvPr/>
          </p:nvSpPr>
          <p:spPr>
            <a:xfrm>
              <a:off x="1074425" y="3564186"/>
              <a:ext cx="3163722" cy="33855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Optimal Actuation Architecture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2750AC1-70EB-7253-29F8-81FA52CC8D8D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flipH="1">
              <a:off x="2656286" y="2174092"/>
              <a:ext cx="3439714" cy="1390094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9FD22-C99A-6FD2-C0AE-353847FA2BB0}"/>
              </a:ext>
            </a:extLst>
          </p:cNvPr>
          <p:cNvGrpSpPr/>
          <p:nvPr/>
        </p:nvGrpSpPr>
        <p:grpSpPr>
          <a:xfrm>
            <a:off x="3301589" y="2174092"/>
            <a:ext cx="2794411" cy="3155221"/>
            <a:chOff x="3301589" y="2174092"/>
            <a:chExt cx="2794411" cy="315522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D56619D-C659-C98C-537E-2D68C2CB9D8E}"/>
                </a:ext>
              </a:extLst>
            </p:cNvPr>
            <p:cNvCxnSpPr>
              <a:cxnSpLocks/>
              <a:stCxn id="8" idx="2"/>
              <a:endCxn id="18" idx="0"/>
            </p:cNvCxnSpPr>
            <p:nvPr/>
          </p:nvCxnSpPr>
          <p:spPr>
            <a:xfrm flipH="1">
              <a:off x="4557302" y="2174092"/>
              <a:ext cx="1538698" cy="2816667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B1584E-8E9F-3CAA-19EE-C2FF237C6CCF}"/>
                </a:ext>
              </a:extLst>
            </p:cNvPr>
            <p:cNvSpPr txBox="1"/>
            <p:nvPr/>
          </p:nvSpPr>
          <p:spPr>
            <a:xfrm>
              <a:off x="3301589" y="4990759"/>
              <a:ext cx="2511425" cy="33855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Long-duration mission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28C0DAC-E3DF-EFC5-1368-B66894739A7F}"/>
              </a:ext>
            </a:extLst>
          </p:cNvPr>
          <p:cNvGrpSpPr/>
          <p:nvPr/>
        </p:nvGrpSpPr>
        <p:grpSpPr>
          <a:xfrm>
            <a:off x="3309938" y="2174092"/>
            <a:ext cx="2786062" cy="3156357"/>
            <a:chOff x="3309938" y="2174092"/>
            <a:chExt cx="2786062" cy="315635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EFBDBF-BBB0-BB0A-211B-A5BFE7588030}"/>
                </a:ext>
              </a:extLst>
            </p:cNvPr>
            <p:cNvSpPr txBox="1"/>
            <p:nvPr/>
          </p:nvSpPr>
          <p:spPr>
            <a:xfrm>
              <a:off x="3309938" y="4991895"/>
              <a:ext cx="2511425" cy="33855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Long-duration mission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F3C69D9-F084-EED3-83D2-399366D77E63}"/>
                </a:ext>
              </a:extLst>
            </p:cNvPr>
            <p:cNvCxnSpPr>
              <a:cxnSpLocks/>
              <a:stCxn id="8" idx="2"/>
              <a:endCxn id="65" idx="0"/>
            </p:cNvCxnSpPr>
            <p:nvPr/>
          </p:nvCxnSpPr>
          <p:spPr>
            <a:xfrm flipH="1">
              <a:off x="4565651" y="2174092"/>
              <a:ext cx="1530349" cy="2817803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999985B-C428-6119-0A12-2DC500FA9ED6}"/>
              </a:ext>
            </a:extLst>
          </p:cNvPr>
          <p:cNvGrpSpPr/>
          <p:nvPr/>
        </p:nvGrpSpPr>
        <p:grpSpPr>
          <a:xfrm>
            <a:off x="1080697" y="2174092"/>
            <a:ext cx="5015303" cy="1728648"/>
            <a:chOff x="1080697" y="2174092"/>
            <a:chExt cx="5015303" cy="172864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263B51-10D8-0D93-9098-B6A67E2F0D5F}"/>
                </a:ext>
              </a:extLst>
            </p:cNvPr>
            <p:cNvSpPr txBox="1"/>
            <p:nvPr/>
          </p:nvSpPr>
          <p:spPr>
            <a:xfrm>
              <a:off x="1080697" y="3564186"/>
              <a:ext cx="3163722" cy="33855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Optimal Actuation Architecture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CEF21C-49BC-777F-BED9-0B91086D8D22}"/>
                </a:ext>
              </a:extLst>
            </p:cNvPr>
            <p:cNvCxnSpPr>
              <a:cxnSpLocks/>
              <a:stCxn id="8" idx="2"/>
              <a:endCxn id="68" idx="0"/>
            </p:cNvCxnSpPr>
            <p:nvPr/>
          </p:nvCxnSpPr>
          <p:spPr>
            <a:xfrm flipH="1">
              <a:off x="2662558" y="2174092"/>
              <a:ext cx="3433442" cy="139009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67BAC34-C84F-11BF-832A-DE1E6B6D6D45}"/>
              </a:ext>
            </a:extLst>
          </p:cNvPr>
          <p:cNvSpPr txBox="1"/>
          <p:nvPr/>
        </p:nvSpPr>
        <p:spPr>
          <a:xfrm>
            <a:off x="8597702" y="3562017"/>
            <a:ext cx="2511425" cy="3385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Limits of Fault Tolerance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6E34BF-A0A5-1862-EA5F-767487005357}"/>
              </a:ext>
            </a:extLst>
          </p:cNvPr>
          <p:cNvGrpSpPr/>
          <p:nvPr/>
        </p:nvGrpSpPr>
        <p:grpSpPr>
          <a:xfrm>
            <a:off x="6096000" y="2174092"/>
            <a:ext cx="5015303" cy="1728648"/>
            <a:chOff x="1408833" y="3419913"/>
            <a:chExt cx="5015303" cy="1728648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7771BF4-A850-787A-0B9D-E727F39B87B2}"/>
                </a:ext>
              </a:extLst>
            </p:cNvPr>
            <p:cNvSpPr txBox="1"/>
            <p:nvPr/>
          </p:nvSpPr>
          <p:spPr>
            <a:xfrm>
              <a:off x="3912711" y="4810007"/>
              <a:ext cx="2511425" cy="33855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Limits of Fault Tolerance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621D8C8-8270-178A-086D-51827BC46CAC}"/>
                </a:ext>
              </a:extLst>
            </p:cNvPr>
            <p:cNvCxnSpPr>
              <a:cxnSpLocks/>
              <a:stCxn id="8" idx="2"/>
              <a:endCxn id="98" idx="0"/>
            </p:cNvCxnSpPr>
            <p:nvPr/>
          </p:nvCxnSpPr>
          <p:spPr>
            <a:xfrm>
              <a:off x="1408833" y="3419913"/>
              <a:ext cx="3759591" cy="139009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CED84B38-DD24-535B-EF4F-BE80102D5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18" t="12370" r="8333" b="13517"/>
          <a:stretch>
            <a:fillRect/>
          </a:stretch>
        </p:blipFill>
        <p:spPr>
          <a:xfrm>
            <a:off x="2857415" y="3806064"/>
            <a:ext cx="3226900" cy="2036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CC889B-EB34-AB04-1260-5AF0CA204BD1}"/>
              </a:ext>
            </a:extLst>
          </p:cNvPr>
          <p:cNvSpPr txBox="1"/>
          <p:nvPr/>
        </p:nvSpPr>
        <p:spPr>
          <a:xfrm>
            <a:off x="4738592" y="1697038"/>
            <a:ext cx="2714816" cy="4770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 Actuation</a:t>
            </a:r>
          </a:p>
        </p:txBody>
      </p:sp>
    </p:spTree>
    <p:extLst>
      <p:ext uri="{BB962C8B-B14F-4D97-AF65-F5344CB8AC3E}">
        <p14:creationId xmlns:p14="http://schemas.microsoft.com/office/powerpoint/2010/main" val="22330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ADA01-0AAE-938C-5BA0-24B27FACF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9039C6D-4005-3B4D-14FD-8E91706E3C95}"/>
              </a:ext>
            </a:extLst>
          </p:cNvPr>
          <p:cNvSpPr txBox="1"/>
          <p:nvPr/>
        </p:nvSpPr>
        <p:spPr>
          <a:xfrm>
            <a:off x="4848892" y="1711111"/>
            <a:ext cx="2105025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Fault Tolerance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34D6B-969E-A1C8-F320-BAFFE2B04F6F}"/>
              </a:ext>
            </a:extLst>
          </p:cNvPr>
          <p:cNvSpPr txBox="1"/>
          <p:nvPr/>
        </p:nvSpPr>
        <p:spPr>
          <a:xfrm>
            <a:off x="4738592" y="1870124"/>
            <a:ext cx="2261045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 Maintenance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FDCE38-E559-624F-7217-22E2113F34EF}"/>
              </a:ext>
            </a:extLst>
          </p:cNvPr>
          <p:cNvSpPr txBox="1"/>
          <p:nvPr/>
        </p:nvSpPr>
        <p:spPr>
          <a:xfrm>
            <a:off x="4738592" y="1688251"/>
            <a:ext cx="3081290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Strategize actuator placement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6C2A6-C7C8-3064-6F85-13BB1E17B083}"/>
              </a:ext>
            </a:extLst>
          </p:cNvPr>
          <p:cNvSpPr txBox="1"/>
          <p:nvPr/>
        </p:nvSpPr>
        <p:spPr>
          <a:xfrm>
            <a:off x="5412185" y="1744305"/>
            <a:ext cx="1321117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Modularity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4823-2F15-F815-CC4A-C3E711A599C9}"/>
              </a:ext>
            </a:extLst>
          </p:cNvPr>
          <p:cNvSpPr txBox="1"/>
          <p:nvPr/>
        </p:nvSpPr>
        <p:spPr>
          <a:xfrm>
            <a:off x="4637087" y="1594986"/>
            <a:ext cx="2917825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Reduces weight, complexity, and power consumption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172F7-4256-D7C6-D644-700E2A151DE0}"/>
              </a:ext>
            </a:extLst>
          </p:cNvPr>
          <p:cNvSpPr txBox="1"/>
          <p:nvPr/>
        </p:nvSpPr>
        <p:spPr>
          <a:xfrm>
            <a:off x="4848892" y="1736789"/>
            <a:ext cx="2494216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Minimize actuator count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82C11F-6072-C699-00E5-5F7E4F777C53}"/>
              </a:ext>
            </a:extLst>
          </p:cNvPr>
          <p:cNvSpPr txBox="1"/>
          <p:nvPr/>
        </p:nvSpPr>
        <p:spPr>
          <a:xfrm>
            <a:off x="4831683" y="1663952"/>
            <a:ext cx="2511425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Long-duration mission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93C8F-A5B1-CB0B-4687-C9398C1F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Literature Review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60AA4-AF03-CBFA-C4ED-33FCE4FE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90FB6A-2D51-6726-8DAB-494C913FF9C7}"/>
              </a:ext>
            </a:extLst>
          </p:cNvPr>
          <p:cNvGrpSpPr/>
          <p:nvPr/>
        </p:nvGrpSpPr>
        <p:grpSpPr>
          <a:xfrm>
            <a:off x="3972698" y="7205191"/>
            <a:ext cx="3657600" cy="4181946"/>
            <a:chOff x="6324601" y="1690688"/>
            <a:chExt cx="3657600" cy="418194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3A1599-02B5-BE3B-CA5A-2853CEB20780}"/>
                </a:ext>
              </a:extLst>
            </p:cNvPr>
            <p:cNvSpPr/>
            <p:nvPr/>
          </p:nvSpPr>
          <p:spPr>
            <a:xfrm rot="18900000">
              <a:off x="6324601" y="1941236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540862 w 3657600"/>
                <a:gd name="connsiteY3" fmla="*/ 1828800 h 3657600"/>
                <a:gd name="connsiteX4" fmla="*/ 1828800 w 3657600"/>
                <a:gd name="connsiteY4" fmla="*/ 254086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116738 w 3657600"/>
                <a:gd name="connsiteY9" fmla="*/ 1828800 h 3657600"/>
                <a:gd name="connsiteX10" fmla="*/ 1828800 w 3657600"/>
                <a:gd name="connsiteY10" fmla="*/ 111673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540862" y="1828800"/>
                  </a:lnTo>
                  <a:cubicBezTo>
                    <a:pt x="2147601" y="1828800"/>
                    <a:pt x="1828800" y="2147601"/>
                    <a:pt x="1828800" y="254086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116738" y="1828800"/>
                  </a:lnTo>
                  <a:cubicBezTo>
                    <a:pt x="1509999" y="1828800"/>
                    <a:pt x="1828800" y="1509999"/>
                    <a:pt x="1828800" y="111673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5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258ECE5-E360-FE7C-034B-94D4E4F4D6A3}"/>
                </a:ext>
              </a:extLst>
            </p:cNvPr>
            <p:cNvSpPr/>
            <p:nvPr/>
          </p:nvSpPr>
          <p:spPr>
            <a:xfrm>
              <a:off x="7355483" y="4276798"/>
              <a:ext cx="1595836" cy="1595836"/>
            </a:xfrm>
            <a:prstGeom prst="ellipse">
              <a:avLst/>
            </a:prstGeom>
            <a:solidFill>
              <a:schemeClr val="bg2"/>
            </a:solidFill>
            <a:effectLst>
              <a:innerShdw blurRad="190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00FF84C-207B-458F-089A-7F9952CABEA9}"/>
                </a:ext>
              </a:extLst>
            </p:cNvPr>
            <p:cNvSpPr/>
            <p:nvPr/>
          </p:nvSpPr>
          <p:spPr>
            <a:xfrm>
              <a:off x="7355483" y="1690688"/>
              <a:ext cx="1595836" cy="1595836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F73E9F-A54E-35B1-B934-8F9D6D86A836}"/>
              </a:ext>
            </a:extLst>
          </p:cNvPr>
          <p:cNvGrpSpPr/>
          <p:nvPr/>
        </p:nvGrpSpPr>
        <p:grpSpPr>
          <a:xfrm>
            <a:off x="3972698" y="7258720"/>
            <a:ext cx="3657600" cy="4181946"/>
            <a:chOff x="6324601" y="1690688"/>
            <a:chExt cx="3657600" cy="418194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C29F72E-635C-5115-1311-A2742E9985B0}"/>
                </a:ext>
              </a:extLst>
            </p:cNvPr>
            <p:cNvSpPr/>
            <p:nvPr/>
          </p:nvSpPr>
          <p:spPr>
            <a:xfrm rot="18900000">
              <a:off x="6324601" y="1941236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540862 w 3657600"/>
                <a:gd name="connsiteY3" fmla="*/ 1828800 h 3657600"/>
                <a:gd name="connsiteX4" fmla="*/ 1828800 w 3657600"/>
                <a:gd name="connsiteY4" fmla="*/ 254086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116738 w 3657600"/>
                <a:gd name="connsiteY9" fmla="*/ 1828800 h 3657600"/>
                <a:gd name="connsiteX10" fmla="*/ 1828800 w 3657600"/>
                <a:gd name="connsiteY10" fmla="*/ 111673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540862" y="1828800"/>
                  </a:lnTo>
                  <a:cubicBezTo>
                    <a:pt x="2147601" y="1828800"/>
                    <a:pt x="1828800" y="2147601"/>
                    <a:pt x="1828800" y="254086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116738" y="1828800"/>
                  </a:lnTo>
                  <a:cubicBezTo>
                    <a:pt x="1509999" y="1828800"/>
                    <a:pt x="1828800" y="1509999"/>
                    <a:pt x="1828800" y="111673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5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D1F7CAF-5032-FE46-02F9-67FEE00562A4}"/>
                </a:ext>
              </a:extLst>
            </p:cNvPr>
            <p:cNvSpPr/>
            <p:nvPr/>
          </p:nvSpPr>
          <p:spPr>
            <a:xfrm>
              <a:off x="7355483" y="4276798"/>
              <a:ext cx="1595836" cy="15958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90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64F6B0F-014C-D69D-3618-2152DF0F2D4A}"/>
                </a:ext>
              </a:extLst>
            </p:cNvPr>
            <p:cNvSpPr/>
            <p:nvPr/>
          </p:nvSpPr>
          <p:spPr>
            <a:xfrm>
              <a:off x="7355483" y="1690688"/>
              <a:ext cx="1595836" cy="1595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FBC610F-26D8-6ED3-8A5A-9BA3FB0202ED}"/>
              </a:ext>
            </a:extLst>
          </p:cNvPr>
          <p:cNvSpPr txBox="1"/>
          <p:nvPr/>
        </p:nvSpPr>
        <p:spPr>
          <a:xfrm>
            <a:off x="5453673" y="10000545"/>
            <a:ext cx="695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72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15A74E-00A8-1AF6-F4E0-A98458463A46}"/>
              </a:ext>
            </a:extLst>
          </p:cNvPr>
          <p:cNvSpPr txBox="1"/>
          <p:nvPr/>
        </p:nvSpPr>
        <p:spPr>
          <a:xfrm>
            <a:off x="5400350" y="10000545"/>
            <a:ext cx="695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72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EDB30E-DB97-75F2-800F-0418557D3257}"/>
              </a:ext>
            </a:extLst>
          </p:cNvPr>
          <p:cNvSpPr txBox="1"/>
          <p:nvPr/>
        </p:nvSpPr>
        <p:spPr>
          <a:xfrm>
            <a:off x="5453673" y="7269156"/>
            <a:ext cx="695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72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99D7459-6015-318B-478A-82E6D8B92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dirty="0"/>
              <a:t>American Control Conference (ACC) 10 July 2025, Denver CO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9CEA13-59A8-720B-4998-A1742394E946}"/>
              </a:ext>
            </a:extLst>
          </p:cNvPr>
          <p:cNvSpPr/>
          <p:nvPr/>
        </p:nvSpPr>
        <p:spPr>
          <a:xfrm>
            <a:off x="698738" y="1304770"/>
            <a:ext cx="3112250" cy="1807427"/>
          </a:xfrm>
          <a:prstGeom prst="round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Dhingra et al. (2014)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600" b="1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Sparsity-inducing penalties in the controller gain matrix.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LTI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complex in high-dimensional problems.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6D1CEE-0D8E-FF4A-0092-D047BCED8D7D}"/>
              </a:ext>
            </a:extLst>
          </p:cNvPr>
          <p:cNvSpPr/>
          <p:nvPr/>
        </p:nvSpPr>
        <p:spPr>
          <a:xfrm>
            <a:off x="383032" y="3429000"/>
            <a:ext cx="2648926" cy="2409554"/>
          </a:xfrm>
          <a:prstGeom prst="round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Nugroho et al. (2018)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600" b="1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Combinatorial optimization with mixed-integer nonlinear matrix inequality (MI-NMI)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Computational challenges.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4AF90A-7C79-4ABE-24C2-0220D856D9DC}"/>
              </a:ext>
            </a:extLst>
          </p:cNvPr>
          <p:cNvSpPr/>
          <p:nvPr/>
        </p:nvSpPr>
        <p:spPr>
          <a:xfrm>
            <a:off x="8331446" y="1336258"/>
            <a:ext cx="3161816" cy="1909692"/>
          </a:xfrm>
          <a:prstGeom prst="round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Summers et al. (2016)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600" b="1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Emphasizes LTI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Considers controllability metrics derived from the controllability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Gramian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Greedy algorithm limitations.</a:t>
            </a:r>
            <a:endParaRPr lang="en-IN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AB7AF3-2265-F2EB-4302-B175FE1C1355}"/>
              </a:ext>
            </a:extLst>
          </p:cNvPr>
          <p:cNvSpPr/>
          <p:nvPr/>
        </p:nvSpPr>
        <p:spPr>
          <a:xfrm>
            <a:off x="9208686" y="3440126"/>
            <a:ext cx="2600282" cy="1909693"/>
          </a:xfrm>
          <a:prstGeom prst="round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Deshpande et al. (2024)</a:t>
            </a:r>
          </a:p>
          <a:p>
            <a:pPr algn="ctr"/>
            <a:endParaRPr lang="en-US" sz="1600" b="1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Convex optimization for actuator bounds.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Restricted to LTI systems.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5D86A1-F53A-7940-BDBE-3E096D4DED1F}"/>
              </a:ext>
            </a:extLst>
          </p:cNvPr>
          <p:cNvSpPr/>
          <p:nvPr/>
        </p:nvSpPr>
        <p:spPr>
          <a:xfrm>
            <a:off x="3363825" y="3427189"/>
            <a:ext cx="2648926" cy="2269637"/>
          </a:xfrm>
          <a:prstGeom prst="round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Zare et al. (2020)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600" b="1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Proximal gradient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Assumes linear dynamics.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Non-convex problem </a:t>
            </a: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⇒ Global optimality isn’t guaranteed. </a:t>
            </a:r>
            <a:endParaRPr lang="en-US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8AF8FA-F15F-D682-8E77-1AF600BA882A}"/>
              </a:ext>
            </a:extLst>
          </p:cNvPr>
          <p:cNvSpPr/>
          <p:nvPr/>
        </p:nvSpPr>
        <p:spPr>
          <a:xfrm>
            <a:off x="6310577" y="3404963"/>
            <a:ext cx="2600282" cy="2326655"/>
          </a:xfrm>
          <a:prstGeom prst="round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Manohar et al. (2022),</a:t>
            </a:r>
          </a:p>
          <a:p>
            <a:pPr algn="ctr"/>
            <a:endParaRPr lang="en-US" sz="1600" b="1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Emphasizes LTI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on model reduction and QR pivoting.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Potential for suboptimality.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C5A04-C9D8-8658-2A2D-2AE139DE0EC3}"/>
              </a:ext>
            </a:extLst>
          </p:cNvPr>
          <p:cNvGrpSpPr/>
          <p:nvPr/>
        </p:nvGrpSpPr>
        <p:grpSpPr>
          <a:xfrm>
            <a:off x="4539874" y="1336258"/>
            <a:ext cx="3112250" cy="1427870"/>
            <a:chOff x="6856746" y="1327362"/>
            <a:chExt cx="3112250" cy="14278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8AA552-739F-8242-5597-64F5CB324DB9}"/>
                </a:ext>
              </a:extLst>
            </p:cNvPr>
            <p:cNvSpPr/>
            <p:nvPr/>
          </p:nvSpPr>
          <p:spPr>
            <a:xfrm>
              <a:off x="6856746" y="1327362"/>
              <a:ext cx="3112250" cy="1427870"/>
            </a:xfrm>
            <a:prstGeom prst="roundRect">
              <a:avLst/>
            </a:prstGeom>
            <a:solidFill>
              <a:schemeClr val="bg2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5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</a:t>
              </a:r>
              <a:r>
                <a:rPr lang="en-IN" sz="1600" b="1" dirty="0" err="1">
                  <a:solidFill>
                    <a:srgbClr val="5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ünz</a:t>
              </a:r>
              <a:r>
                <a:rPr lang="en-IN" sz="1600" b="1" dirty="0">
                  <a:solidFill>
                    <a:srgbClr val="5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et al. (2014)</a:t>
              </a:r>
              <a:endParaRPr lang="en-US" sz="1600" b="1" dirty="0">
                <a:solidFill>
                  <a:srgbClr val="5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endParaRPr lang="en-US" sz="1600" b="1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Uses 	            optimization.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Considers only linear dynamics</a:t>
              </a:r>
            </a:p>
          </p:txBody>
        </p:sp>
        <p:pic>
          <p:nvPicPr>
            <p:cNvPr id="9" name="Picture 8" descr="\documentclass{article}&#10;\usepackage{amsmath}&#10;\pagestyle{empty}&#10;\begin{document}&#10;&#10;$\mathcal{H}_2/\mathcal{H}_\infty$&#10;&#10;\end{document}" title="IguanaTex Picture Display">
              <a:extLst>
                <a:ext uri="{FF2B5EF4-FFF2-40B4-BE49-F238E27FC236}">
                  <a16:creationId xmlns:a16="http://schemas.microsoft.com/office/drawing/2014/main" id="{F654384F-6B01-E1C6-C327-D1F30B1B06B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785279" y="1978020"/>
              <a:ext cx="639109" cy="191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7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BFE2E-DE48-5890-3176-B7C731F8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FE1D-D105-E7C5-F1A5-59FA6240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 Contributions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9D259-82C5-DDB2-80D9-B3429865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6237D4-E318-F2C8-7B02-FBACD3DC8B35}"/>
              </a:ext>
            </a:extLst>
          </p:cNvPr>
          <p:cNvGrpSpPr/>
          <p:nvPr/>
        </p:nvGrpSpPr>
        <p:grpSpPr>
          <a:xfrm rot="18657861">
            <a:off x="5181528" y="2066345"/>
            <a:ext cx="3657600" cy="4181946"/>
            <a:chOff x="6324601" y="1690688"/>
            <a:chExt cx="3657600" cy="418194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B6B020A-0A28-02BE-E9D8-871B03A48E53}"/>
                </a:ext>
              </a:extLst>
            </p:cNvPr>
            <p:cNvSpPr/>
            <p:nvPr/>
          </p:nvSpPr>
          <p:spPr>
            <a:xfrm rot="18900000">
              <a:off x="6324601" y="1941236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540862 w 3657600"/>
                <a:gd name="connsiteY3" fmla="*/ 1828800 h 3657600"/>
                <a:gd name="connsiteX4" fmla="*/ 1828800 w 3657600"/>
                <a:gd name="connsiteY4" fmla="*/ 254086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116738 w 3657600"/>
                <a:gd name="connsiteY9" fmla="*/ 1828800 h 3657600"/>
                <a:gd name="connsiteX10" fmla="*/ 1828800 w 3657600"/>
                <a:gd name="connsiteY10" fmla="*/ 111673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540862" y="1828800"/>
                  </a:lnTo>
                  <a:cubicBezTo>
                    <a:pt x="2147601" y="1828800"/>
                    <a:pt x="1828800" y="2147601"/>
                    <a:pt x="1828800" y="254086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116738" y="1828800"/>
                  </a:lnTo>
                  <a:cubicBezTo>
                    <a:pt x="1509999" y="1828800"/>
                    <a:pt x="1828800" y="1509999"/>
                    <a:pt x="1828800" y="111673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5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1D4D9A-CC7C-745D-DDA1-2150E3C82DFA}"/>
                </a:ext>
              </a:extLst>
            </p:cNvPr>
            <p:cNvSpPr/>
            <p:nvPr/>
          </p:nvSpPr>
          <p:spPr>
            <a:xfrm>
              <a:off x="7355483" y="4276798"/>
              <a:ext cx="1595836" cy="1595836"/>
            </a:xfrm>
            <a:prstGeom prst="ellipse">
              <a:avLst/>
            </a:prstGeom>
            <a:solidFill>
              <a:schemeClr val="bg2"/>
            </a:solidFill>
            <a:effectLst>
              <a:innerShdw blurRad="190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814E2B-72C6-A245-CC0F-AAA0CE4177BD}"/>
                </a:ext>
              </a:extLst>
            </p:cNvPr>
            <p:cNvSpPr/>
            <p:nvPr/>
          </p:nvSpPr>
          <p:spPr>
            <a:xfrm>
              <a:off x="7355483" y="1690688"/>
              <a:ext cx="1595836" cy="1595836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AEDCE1-2734-DA1B-5775-7B94255B8683}"/>
              </a:ext>
            </a:extLst>
          </p:cNvPr>
          <p:cNvGrpSpPr/>
          <p:nvPr/>
        </p:nvGrpSpPr>
        <p:grpSpPr>
          <a:xfrm rot="3026079">
            <a:off x="3190903" y="2053129"/>
            <a:ext cx="3657600" cy="4181946"/>
            <a:chOff x="6324601" y="1690688"/>
            <a:chExt cx="3657600" cy="418194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25D757D-7C15-E033-51BD-00DDB2E8ED3E}"/>
                </a:ext>
              </a:extLst>
            </p:cNvPr>
            <p:cNvSpPr/>
            <p:nvPr/>
          </p:nvSpPr>
          <p:spPr>
            <a:xfrm rot="18900000">
              <a:off x="6324601" y="1941236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540862 w 3657600"/>
                <a:gd name="connsiteY3" fmla="*/ 1828800 h 3657600"/>
                <a:gd name="connsiteX4" fmla="*/ 1828800 w 3657600"/>
                <a:gd name="connsiteY4" fmla="*/ 254086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116738 w 3657600"/>
                <a:gd name="connsiteY9" fmla="*/ 1828800 h 3657600"/>
                <a:gd name="connsiteX10" fmla="*/ 1828800 w 3657600"/>
                <a:gd name="connsiteY10" fmla="*/ 111673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540862" y="1828800"/>
                  </a:lnTo>
                  <a:cubicBezTo>
                    <a:pt x="2147601" y="1828800"/>
                    <a:pt x="1828800" y="2147601"/>
                    <a:pt x="1828800" y="254086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116738" y="1828800"/>
                  </a:lnTo>
                  <a:cubicBezTo>
                    <a:pt x="1509999" y="1828800"/>
                    <a:pt x="1828800" y="1509999"/>
                    <a:pt x="1828800" y="111673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5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555C853-A35B-C2F5-3AED-4AB2B96ACE01}"/>
                </a:ext>
              </a:extLst>
            </p:cNvPr>
            <p:cNvSpPr/>
            <p:nvPr/>
          </p:nvSpPr>
          <p:spPr>
            <a:xfrm>
              <a:off x="7355483" y="4276798"/>
              <a:ext cx="1595836" cy="15958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90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2FCEB59-512F-95C5-C463-D45D007784A5}"/>
                </a:ext>
              </a:extLst>
            </p:cNvPr>
            <p:cNvSpPr/>
            <p:nvPr/>
          </p:nvSpPr>
          <p:spPr>
            <a:xfrm>
              <a:off x="7355483" y="1690688"/>
              <a:ext cx="1595836" cy="15958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B1FC309-0D1D-B1D3-B6DF-24CA0A6DA682}"/>
              </a:ext>
            </a:extLst>
          </p:cNvPr>
          <p:cNvSpPr txBox="1"/>
          <p:nvPr/>
        </p:nvSpPr>
        <p:spPr>
          <a:xfrm>
            <a:off x="3617003" y="4404866"/>
            <a:ext cx="695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72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C9EB7-64F7-E290-0BEF-BC7CBB3FD447}"/>
              </a:ext>
            </a:extLst>
          </p:cNvPr>
          <p:cNvSpPr txBox="1"/>
          <p:nvPr/>
        </p:nvSpPr>
        <p:spPr>
          <a:xfrm>
            <a:off x="5668692" y="2709440"/>
            <a:ext cx="695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72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EE93F-D4D5-4607-2B8A-8034C5D71B17}"/>
              </a:ext>
            </a:extLst>
          </p:cNvPr>
          <p:cNvSpPr txBox="1"/>
          <p:nvPr/>
        </p:nvSpPr>
        <p:spPr>
          <a:xfrm>
            <a:off x="7576831" y="4471481"/>
            <a:ext cx="695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72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8F18A0-1F26-B330-2604-CEE8393C538D}"/>
              </a:ext>
            </a:extLst>
          </p:cNvPr>
          <p:cNvSpPr/>
          <p:nvPr/>
        </p:nvSpPr>
        <p:spPr>
          <a:xfrm>
            <a:off x="2898208" y="3846243"/>
            <a:ext cx="2245860" cy="224586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innerShdw blurRad="190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for LPV Systems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A76715-6D08-01D6-A042-919D3B8D7112}"/>
              </a:ext>
            </a:extLst>
          </p:cNvPr>
          <p:cNvSpPr/>
          <p:nvPr/>
        </p:nvSpPr>
        <p:spPr>
          <a:xfrm>
            <a:off x="4137432" y="1329988"/>
            <a:ext cx="3917136" cy="3917136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innerShdw blurRad="190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optimization framework for actuator limits and controller design for LPV System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8BBBB8-E6C3-A753-F61A-40517640BE2D}"/>
              </a:ext>
            </a:extLst>
          </p:cNvPr>
          <p:cNvGrpSpPr/>
          <p:nvPr/>
        </p:nvGrpSpPr>
        <p:grpSpPr>
          <a:xfrm>
            <a:off x="6518357" y="3603265"/>
            <a:ext cx="2936760" cy="2936760"/>
            <a:chOff x="8551849" y="3436098"/>
            <a:chExt cx="2475834" cy="247583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8A87B42-FDDB-48D9-814B-A3908A074B0A}"/>
                </a:ext>
              </a:extLst>
            </p:cNvPr>
            <p:cNvSpPr/>
            <p:nvPr/>
          </p:nvSpPr>
          <p:spPr>
            <a:xfrm>
              <a:off x="8551849" y="3436098"/>
              <a:ext cx="2475834" cy="2475834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ffectLst>
              <a:innerShdw blurRad="190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Guaranteed specified   	 closed-loop performance for LPV System</a:t>
              </a:r>
            </a:p>
          </p:txBody>
        </p:sp>
        <p:pic>
          <p:nvPicPr>
            <p:cNvPr id="16" name="Picture 15" descr="\documentclass{article}&#10;\usepackage{amsmath}&#10;\pagestyle{empty}&#10;\begin{document}&#10;&#10;$\mathcal{H}_2/\mathcal{H}_\infty$&#10;&#10;\end{document}" title="IguanaTex Picture Display">
              <a:extLst>
                <a:ext uri="{FF2B5EF4-FFF2-40B4-BE49-F238E27FC236}">
                  <a16:creationId xmlns:a16="http://schemas.microsoft.com/office/drawing/2014/main" id="{F4A63A62-DD29-FF43-8975-699131EA8DF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869852" y="4352834"/>
              <a:ext cx="715503" cy="214777"/>
            </a:xfrm>
            <a:prstGeom prst="rect">
              <a:avLst/>
            </a:prstGeom>
          </p:spPr>
        </p:pic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061E6AA-FF35-4AB9-EAB8-CBE04259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dirty="0"/>
              <a:t>American Control Conference (ACC) 10 July 2025, Denver CO</a:t>
            </a:r>
          </a:p>
        </p:txBody>
      </p:sp>
    </p:spTree>
    <p:extLst>
      <p:ext uri="{BB962C8B-B14F-4D97-AF65-F5344CB8AC3E}">
        <p14:creationId xmlns:p14="http://schemas.microsoft.com/office/powerpoint/2010/main" val="415935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F7159-D3A3-5C7E-8BF5-E8839B5E5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367B3-910A-6608-5EE7-3A52439C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4E3A8-7085-6C82-5913-B9ACE8D6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itle 1 1">
            <a:extLst>
              <a:ext uri="{FF2B5EF4-FFF2-40B4-BE49-F238E27FC236}">
                <a16:creationId xmlns:a16="http://schemas.microsoft.com/office/drawing/2014/main" id="{C79C5AFE-7691-EE2D-202B-BF754B6FED19}"/>
              </a:ext>
            </a:extLst>
          </p:cNvPr>
          <p:cNvSpPr txBox="1">
            <a:spLocks/>
          </p:cNvSpPr>
          <p:nvPr/>
        </p:nvSpPr>
        <p:spPr>
          <a:xfrm>
            <a:off x="535432" y="6229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 2">
            <a:extLst>
              <a:ext uri="{FF2B5EF4-FFF2-40B4-BE49-F238E27FC236}">
                <a16:creationId xmlns:a16="http://schemas.microsoft.com/office/drawing/2014/main" id="{F7D7F0AC-B871-5D07-EBE4-62F63CD3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Formulation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Quasi-LPV Form from Nonlinear Dynamics</a:t>
            </a:r>
          </a:p>
        </p:txBody>
      </p:sp>
      <p:pic>
        <p:nvPicPr>
          <p:cNvPr id="2" name="Picture 1" descr="A group of black letters">
            <a:extLst>
              <a:ext uri="{FF2B5EF4-FFF2-40B4-BE49-F238E27FC236}">
                <a16:creationId xmlns:a16="http://schemas.microsoft.com/office/drawing/2014/main" id="{C45FA4E7-EA1D-632C-44D2-85821723B2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9043" y="2075675"/>
            <a:ext cx="5103835" cy="12305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ECE9D-6030-F242-D399-983C2715B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357" y="4023158"/>
            <a:ext cx="10669286" cy="22942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Controller design requirement</a:t>
            </a:r>
            <a:endParaRPr lang="en-IN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33400" indent="-177800"/>
            <a:r>
              <a:rPr lang="en-US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Given exogenous inputs   	   ,         is bounded</a:t>
            </a:r>
          </a:p>
          <a:p>
            <a:pPr marL="533400" indent="-177800"/>
            <a:r>
              <a:rPr lang="en-US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enforce sparseness on actuators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AE83C3-3082-1E19-F825-2FEAE9649C50}"/>
              </a:ext>
            </a:extLst>
          </p:cNvPr>
          <p:cNvGrpSpPr/>
          <p:nvPr/>
        </p:nvGrpSpPr>
        <p:grpSpPr>
          <a:xfrm>
            <a:off x="7743616" y="2413099"/>
            <a:ext cx="3430196" cy="2031801"/>
            <a:chOff x="4129238" y="2813138"/>
            <a:chExt cx="3430196" cy="20318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1F0458-FC3E-185C-66B8-2027A1491C16}"/>
                </a:ext>
              </a:extLst>
            </p:cNvPr>
            <p:cNvSpPr/>
            <p:nvPr/>
          </p:nvSpPr>
          <p:spPr>
            <a:xfrm>
              <a:off x="5456295" y="2831286"/>
              <a:ext cx="880762" cy="8807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\documentclass{article}&#10;\usepackage{amsmath}&#10;\pagestyle{empty}&#10;\begin{document}&#10;&#10;$P$&#10;&#10;&#10;\end{document}" title="IguanaTex Picture Display">
              <a:extLst>
                <a:ext uri="{FF2B5EF4-FFF2-40B4-BE49-F238E27FC236}">
                  <a16:creationId xmlns:a16="http://schemas.microsoft.com/office/drawing/2014/main" id="{A90C1A33-20DA-D7CA-E6E8-A1CB88B13B7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5739404" y="3123438"/>
              <a:ext cx="311789" cy="296457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63F871-D9B4-4ED9-E4C5-1C9018D74890}"/>
                </a:ext>
              </a:extLst>
            </p:cNvPr>
            <p:cNvSpPr/>
            <p:nvPr/>
          </p:nvSpPr>
          <p:spPr>
            <a:xfrm>
              <a:off x="5548164" y="4150671"/>
              <a:ext cx="694268" cy="69426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\documentclass{article}&#10;\usepackage{amsmath}&#10;\pagestyle{empty}&#10;\begin{document}&#10;&#10;$K$&#10;&#10;&#10;\end{document}" title="IguanaTex Picture Display">
              <a:extLst>
                <a:ext uri="{FF2B5EF4-FFF2-40B4-BE49-F238E27FC236}">
                  <a16:creationId xmlns:a16="http://schemas.microsoft.com/office/drawing/2014/main" id="{30FFC8FE-AA4C-4220-2FBD-99F7E0DFDB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5729865" y="4364539"/>
              <a:ext cx="330865" cy="26653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EA7CEB-94A0-C27B-C478-5706727AD7B9}"/>
                </a:ext>
              </a:extLst>
            </p:cNvPr>
            <p:cNvCxnSpPr/>
            <p:nvPr/>
          </p:nvCxnSpPr>
          <p:spPr>
            <a:xfrm>
              <a:off x="4129238" y="3078988"/>
              <a:ext cx="1327057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0352009-98FB-584B-16CE-2F6DF7BE5BE4}"/>
                </a:ext>
              </a:extLst>
            </p:cNvPr>
            <p:cNvCxnSpPr/>
            <p:nvPr/>
          </p:nvCxnSpPr>
          <p:spPr>
            <a:xfrm>
              <a:off x="6353019" y="3078988"/>
              <a:ext cx="1206415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9D1634B8-1DEE-38C1-56B0-DDAA228B7F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8657" y="3452980"/>
              <a:ext cx="94625" cy="1044825"/>
            </a:xfrm>
            <a:prstGeom prst="bentConnector3">
              <a:avLst>
                <a:gd name="adj1" fmla="val -765020"/>
              </a:avLst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58022B98-2768-5C9F-E9DA-307BA7311E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456295" y="3484468"/>
              <a:ext cx="91869" cy="1013337"/>
            </a:xfrm>
            <a:prstGeom prst="bentConnector3">
              <a:avLst>
                <a:gd name="adj1" fmla="val 936354"/>
              </a:avLst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6" name="Picture 45" descr="\documentclass{article}&#10;\usepackage{amsmath}&#10;\pagestyle{empty}&#10;\begin{document}&#10;&#10;$w(t)$&#10;&#10;&#10;\end{document}" title="IguanaTex Picture Display">
              <a:extLst>
                <a:ext uri="{FF2B5EF4-FFF2-40B4-BE49-F238E27FC236}">
                  <a16:creationId xmlns:a16="http://schemas.microsoft.com/office/drawing/2014/main" id="{AFFB0BFC-B58F-E4CD-3B61-B5EEA499A73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4498144" y="2813138"/>
              <a:ext cx="396066" cy="226900"/>
            </a:xfrm>
            <a:prstGeom prst="rect">
              <a:avLst/>
            </a:prstGeom>
          </p:spPr>
        </p:pic>
        <p:pic>
          <p:nvPicPr>
            <p:cNvPr id="48" name="Picture 47" descr="\documentclass{article}&#10;\usepackage{amsmath}&#10;\pagestyle{empty}&#10;\begin{document}&#10;&#10;$z(t)$&#10;&#10;&#10;\end{document}" title="IguanaTex Picture Display">
              <a:extLst>
                <a:ext uri="{FF2B5EF4-FFF2-40B4-BE49-F238E27FC236}">
                  <a16:creationId xmlns:a16="http://schemas.microsoft.com/office/drawing/2014/main" id="{95E1E634-2B9F-572A-3DF2-BE18B0822F7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6728632" y="2831286"/>
              <a:ext cx="341020" cy="226900"/>
            </a:xfrm>
            <a:prstGeom prst="rect">
              <a:avLst/>
            </a:prstGeom>
          </p:spPr>
        </p:pic>
        <p:pic>
          <p:nvPicPr>
            <p:cNvPr id="44" name="Picture 43" descr="\documentclass{article}&#10;\usepackage{amsmath}&#10;\pagestyle{empty}&#10;\begin{document}&#10;&#10;$x(t)$&#10;&#10;&#10;\end{document}" title="IguanaTex Picture Display">
              <a:extLst>
                <a:ext uri="{FF2B5EF4-FFF2-40B4-BE49-F238E27FC236}">
                  <a16:creationId xmlns:a16="http://schemas.microsoft.com/office/drawing/2014/main" id="{88A49825-AA66-5A76-F3A3-8A24FEE0D2C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115644" y="3887783"/>
              <a:ext cx="358475" cy="226902"/>
            </a:xfrm>
            <a:prstGeom prst="rect">
              <a:avLst/>
            </a:prstGeom>
          </p:spPr>
        </p:pic>
        <p:pic>
          <p:nvPicPr>
            <p:cNvPr id="42" name="Picture 41" descr="\documentclass{article}&#10;\usepackage{amsmath}&#10;\pagestyle{empty}&#10;\begin{document}&#10;&#10;$u(t)$&#10;&#10;&#10;\end{document}" title="IguanaTex Picture Display">
              <a:extLst>
                <a:ext uri="{FF2B5EF4-FFF2-40B4-BE49-F238E27FC236}">
                  <a16:creationId xmlns:a16="http://schemas.microsoft.com/office/drawing/2014/main" id="{85E4E9CA-6C10-56CA-866C-AE6073F753D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4276911" y="3857851"/>
              <a:ext cx="358475" cy="226902"/>
            </a:xfrm>
            <a:prstGeom prst="rect">
              <a:avLst/>
            </a:prstGeom>
          </p:spPr>
        </p:pic>
      </p:grpSp>
      <p:pic>
        <p:nvPicPr>
          <p:cNvPr id="35" name="Picture 34" descr="\documentclass{article}&#10;\usepackage{amsmath}&#10;\pagestyle{empty}&#10;\begin{document}&#10;&#10;$z(t)$&#10;&#10;&#10;\end{document}" title="IguanaTex Picture Display">
            <a:extLst>
              <a:ext uri="{FF2B5EF4-FFF2-40B4-BE49-F238E27FC236}">
                <a16:creationId xmlns:a16="http://schemas.microsoft.com/office/drawing/2014/main" id="{E222F3AC-B183-2726-F9F9-F171391E19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838152" y="4561535"/>
            <a:ext cx="554211" cy="36875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$w(t)$&#10;&#10;&#10;\end{document}" title="IguanaTex Picture Display">
            <a:extLst>
              <a:ext uri="{FF2B5EF4-FFF2-40B4-BE49-F238E27FC236}">
                <a16:creationId xmlns:a16="http://schemas.microsoft.com/office/drawing/2014/main" id="{0EC6D0E6-99EC-C5DC-CB7C-233FEFEFC8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012830" y="4561535"/>
            <a:ext cx="643670" cy="3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77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7959A-5957-3D94-BABA-8139C7333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F7D9E-DD05-C0A4-95C5-E1BDCDAE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D5FEC-0A71-A454-7B35-330212D8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itle 1 1">
            <a:extLst>
              <a:ext uri="{FF2B5EF4-FFF2-40B4-BE49-F238E27FC236}">
                <a16:creationId xmlns:a16="http://schemas.microsoft.com/office/drawing/2014/main" id="{20E6741D-1997-F32C-4AC5-26EE7BC66022}"/>
              </a:ext>
            </a:extLst>
          </p:cNvPr>
          <p:cNvSpPr txBox="1">
            <a:spLocks/>
          </p:cNvSpPr>
          <p:nvPr/>
        </p:nvSpPr>
        <p:spPr>
          <a:xfrm>
            <a:off x="535432" y="6229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 2">
            <a:extLst>
              <a:ext uri="{FF2B5EF4-FFF2-40B4-BE49-F238E27FC236}">
                <a16:creationId xmlns:a16="http://schemas.microsoft.com/office/drawing/2014/main" id="{E0EB56EA-02BD-C37C-86BB-2EC275C4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Formulation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Specification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A905FFD-0241-BCF8-DFCD-F265BE21D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2" y="1825625"/>
            <a:ext cx="11425935" cy="590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Closed-loop control with full state feedback </a:t>
            </a:r>
          </a:p>
        </p:txBody>
      </p:sp>
      <p:pic>
        <p:nvPicPr>
          <p:cNvPr id="51" name="Picture 50" descr="A close up of letters">
            <a:extLst>
              <a:ext uri="{FF2B5EF4-FFF2-40B4-BE49-F238E27FC236}">
                <a16:creationId xmlns:a16="http://schemas.microsoft.com/office/drawing/2014/main" id="{A762C1D7-7C75-49B0-C519-48A1B9A1D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340" y="2350136"/>
            <a:ext cx="4859317" cy="825284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C970E0F-15AB-A72C-A373-1B2309EAAC3F}"/>
              </a:ext>
            </a:extLst>
          </p:cNvPr>
          <p:cNvGrpSpPr/>
          <p:nvPr/>
        </p:nvGrpSpPr>
        <p:grpSpPr>
          <a:xfrm>
            <a:off x="383032" y="3467024"/>
            <a:ext cx="6102416" cy="430887"/>
            <a:chOff x="383032" y="3367007"/>
            <a:chExt cx="6102416" cy="4308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951CA9-95AE-5EBA-0B30-32CA19453DC0}"/>
                </a:ext>
              </a:extLst>
            </p:cNvPr>
            <p:cNvSpPr txBox="1"/>
            <p:nvPr/>
          </p:nvSpPr>
          <p:spPr>
            <a:xfrm>
              <a:off x="383032" y="3367007"/>
              <a:ext cx="610241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Transfer function from</a:t>
              </a:r>
            </a:p>
          </p:txBody>
        </p:sp>
        <p:pic>
          <p:nvPicPr>
            <p:cNvPr id="58" name="Picture 57" descr="\documentclass{article}&#10;\usepackage{amsmath}&#10;\pagestyle{empty}&#10;\begin{document}&#10;&#10;$w \rightarrow z$&#10;&#10;&#10;\end{document}" title="IguanaTex Picture Display">
              <a:extLst>
                <a:ext uri="{FF2B5EF4-FFF2-40B4-BE49-F238E27FC236}">
                  <a16:creationId xmlns:a16="http://schemas.microsoft.com/office/drawing/2014/main" id="{AF53B4AB-9AFE-C52E-A35F-DEBC8FB09B5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3852351" y="3484263"/>
              <a:ext cx="999325" cy="19637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86E08E-DDE2-7B5B-628D-6BE52CD304CD}"/>
              </a:ext>
            </a:extLst>
          </p:cNvPr>
          <p:cNvGrpSpPr/>
          <p:nvPr/>
        </p:nvGrpSpPr>
        <p:grpSpPr>
          <a:xfrm>
            <a:off x="2090841" y="4098489"/>
            <a:ext cx="8010313" cy="443588"/>
            <a:chOff x="1724809" y="3987126"/>
            <a:chExt cx="8010313" cy="44358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792806D-3316-EE3A-6779-D0BB591C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534" r="-226" b="50000"/>
            <a:stretch>
              <a:fillRect/>
            </a:stretch>
          </p:blipFill>
          <p:spPr>
            <a:xfrm>
              <a:off x="1724809" y="4002022"/>
              <a:ext cx="4629686" cy="408237"/>
            </a:xfrm>
            <a:prstGeom prst="rect">
              <a:avLst/>
            </a:prstGeom>
          </p:spPr>
        </p:pic>
        <p:pic>
          <p:nvPicPr>
            <p:cNvPr id="62" name="Picture 61" descr="A group of math symbols&#10;&#10;AI-generated content may be incorrect.">
              <a:extLst>
                <a:ext uri="{FF2B5EF4-FFF2-40B4-BE49-F238E27FC236}">
                  <a16:creationId xmlns:a16="http://schemas.microsoft.com/office/drawing/2014/main" id="{334C0E4E-F2B8-AD63-7436-9A37EB35E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9004" t="50000" r="6335" b="-3750"/>
            <a:stretch>
              <a:fillRect/>
            </a:stretch>
          </p:blipFill>
          <p:spPr>
            <a:xfrm>
              <a:off x="6286370" y="3987126"/>
              <a:ext cx="3448752" cy="443588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6852E68-B878-09E2-48B2-93082060C8DD}"/>
              </a:ext>
            </a:extLst>
          </p:cNvPr>
          <p:cNvGrpSpPr/>
          <p:nvPr/>
        </p:nvGrpSpPr>
        <p:grpSpPr>
          <a:xfrm>
            <a:off x="383032" y="4874380"/>
            <a:ext cx="8751343" cy="430887"/>
            <a:chOff x="383032" y="4748961"/>
            <a:chExt cx="8751343" cy="43088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9C217A-3F62-DD7C-DC1C-34F7D04A4ED5}"/>
                </a:ext>
              </a:extLst>
            </p:cNvPr>
            <p:cNvSpPr txBox="1"/>
            <p:nvPr/>
          </p:nvSpPr>
          <p:spPr>
            <a:xfrm>
              <a:off x="383032" y="4748961"/>
              <a:ext cx="875134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Performance criteria on</a:t>
              </a:r>
              <a:endParaRPr lang="en-US" sz="2200" dirty="0"/>
            </a:p>
          </p:txBody>
        </p:sp>
        <p:pic>
          <p:nvPicPr>
            <p:cNvPr id="68" name="Picture 67" descr="\documentclass{article}&#10;\usepackage{amsmath}&#10;\pagestyle{empty}&#10;\begin{document}&#10;&#10;$z(t)$&#10;&#10;&#10;\end{document}" title="IguanaTex Picture Display">
              <a:extLst>
                <a:ext uri="{FF2B5EF4-FFF2-40B4-BE49-F238E27FC236}">
                  <a16:creationId xmlns:a16="http://schemas.microsoft.com/office/drawing/2014/main" id="{59D0261C-66B1-16EA-38E9-417F568D6DE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4020516" y="4780510"/>
              <a:ext cx="554211" cy="36875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033F7D-56E7-F6FC-DE74-FF3C65022696}"/>
              </a:ext>
            </a:extLst>
          </p:cNvPr>
          <p:cNvGrpSpPr/>
          <p:nvPr/>
        </p:nvGrpSpPr>
        <p:grpSpPr>
          <a:xfrm>
            <a:off x="2048128" y="5415653"/>
            <a:ext cx="9344798" cy="430887"/>
            <a:chOff x="2578469" y="5410990"/>
            <a:chExt cx="9344798" cy="430887"/>
          </a:xfrm>
        </p:grpSpPr>
        <p:pic>
          <p:nvPicPr>
            <p:cNvPr id="75" name="Picture 74" descr="\documentclass{article}&#10;\usepackage{amsmath}&#10;\pagestyle{empty}&#10;\begin{document}&#10;&#10;&#10;$\|\mathcal{G}_z(\rho,s)\|_{\mathcal{H}_2}&lt;\gamma_0$ or $\|\mathcal{G}_z(\rho,s)\|_{\mathcal{H}_\infty}&lt;\gamma_0$,  \hspace{0.25cm} $\gamma_0&gt;0$&#10;&#10;\end{document}" title="IguanaTex Picture Display">
              <a:extLst>
                <a:ext uri="{FF2B5EF4-FFF2-40B4-BE49-F238E27FC236}">
                  <a16:creationId xmlns:a16="http://schemas.microsoft.com/office/drawing/2014/main" id="{F01610DC-03EC-AFD7-4698-417C66E835D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2578469" y="5459587"/>
              <a:ext cx="7035057" cy="33369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6A25357-6CC3-F99F-0858-6C3D3493D1C8}"/>
                </a:ext>
              </a:extLst>
            </p:cNvPr>
            <p:cNvSpPr txBox="1"/>
            <p:nvPr/>
          </p:nvSpPr>
          <p:spPr>
            <a:xfrm>
              <a:off x="9718467" y="5410990"/>
              <a:ext cx="22048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(User Specified)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410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7D8DB-3E23-7D1A-B4AD-2146D6E6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661B0-F430-8AE6-0678-B474A50C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4F318-2193-1F96-0ACD-B327857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1 1">
            <a:extLst>
              <a:ext uri="{FF2B5EF4-FFF2-40B4-BE49-F238E27FC236}">
                <a16:creationId xmlns:a16="http://schemas.microsoft.com/office/drawing/2014/main" id="{0EBB4A52-3562-3BF3-9E4F-DB48CE95CC34}"/>
              </a:ext>
            </a:extLst>
          </p:cNvPr>
          <p:cNvSpPr txBox="1">
            <a:spLocks/>
          </p:cNvSpPr>
          <p:nvPr/>
        </p:nvSpPr>
        <p:spPr>
          <a:xfrm>
            <a:off x="535432" y="6229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 2">
            <a:extLst>
              <a:ext uri="{FF2B5EF4-FFF2-40B4-BE49-F238E27FC236}">
                <a16:creationId xmlns:a16="http://schemas.microsoft.com/office/drawing/2014/main" id="{EB22B80A-43DB-4318-1C47-FBCBA000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Formulation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Achieve Sparseness?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6A034E-B19D-D962-66EF-CDD62A39F266}"/>
              </a:ext>
            </a:extLst>
          </p:cNvPr>
          <p:cNvGrpSpPr/>
          <p:nvPr/>
        </p:nvGrpSpPr>
        <p:grpSpPr>
          <a:xfrm>
            <a:off x="383032" y="1908436"/>
            <a:ext cx="7672330" cy="430887"/>
            <a:chOff x="391770" y="2282028"/>
            <a:chExt cx="7672330" cy="4308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49C7D2-5D7B-6F3A-0A40-E74E0618BE2F}"/>
                </a:ext>
              </a:extLst>
            </p:cNvPr>
            <p:cNvSpPr txBox="1"/>
            <p:nvPr/>
          </p:nvSpPr>
          <p:spPr>
            <a:xfrm>
              <a:off x="391770" y="2282028"/>
              <a:ext cx="737954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69875" indent="-269875">
                <a:buFont typeface="Arial" panose="020B0604020202020204" pitchFamily="34" charset="0"/>
                <a:buChar char="•"/>
              </a:pPr>
              <a:r>
                <a:rPr lang="en-US" sz="2200" u="sng" dirty="0">
                  <a:solidFill>
                    <a:srgbClr val="3E3E3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Idea</a:t>
              </a:r>
              <a:r>
                <a:rPr lang="en-US" sz="2200" dirty="0">
                  <a:solidFill>
                    <a:srgbClr val="3E3E3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Minimize       norm of the transfer function </a:t>
              </a:r>
            </a:p>
          </p:txBody>
        </p:sp>
        <p:pic>
          <p:nvPicPr>
            <p:cNvPr id="6" name="Picture 5" descr="\documentclass{article}&#10;\usepackage{amsmath}&#10;\pagestyle{empty}&#10;\begin{document}&#10;&#10;$\mathcal{H}_2$&#10;&#10;\end{document}" title="IguanaTex Picture Display">
              <a:extLst>
                <a:ext uri="{FF2B5EF4-FFF2-40B4-BE49-F238E27FC236}">
                  <a16:creationId xmlns:a16="http://schemas.microsoft.com/office/drawing/2014/main" id="{684BD6D0-1A39-1CA4-DCF6-CF7CFEC8EE3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2715898" y="2374363"/>
              <a:ext cx="360867" cy="254410"/>
            </a:xfrm>
            <a:prstGeom prst="rect">
              <a:avLst/>
            </a:prstGeom>
          </p:spPr>
        </p:pic>
        <p:pic>
          <p:nvPicPr>
            <p:cNvPr id="10" name="Picture 9" descr="\documentclass{article}&#10;\usepackage{amsmath}&#10;\pagestyle{empty}&#10;\begin{document}&#10;&#10;$w \rightarrow u_i$&#10;&#10;&#10;\end{document}" title="IguanaTex Picture Display">
              <a:extLst>
                <a:ext uri="{FF2B5EF4-FFF2-40B4-BE49-F238E27FC236}">
                  <a16:creationId xmlns:a16="http://schemas.microsoft.com/office/drawing/2014/main" id="{7D9AE57A-AAC3-BD3B-56B8-89BB8A951B6F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7054299" y="2407474"/>
              <a:ext cx="1009801" cy="222666"/>
            </a:xfrm>
            <a:prstGeom prst="rect">
              <a:avLst/>
            </a:prstGeom>
          </p:spPr>
        </p:pic>
      </p:grpSp>
      <p:pic>
        <p:nvPicPr>
          <p:cNvPr id="18" name="Picture 17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13D29C6C-9FAE-93BD-8564-05A8ED272A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1321" y="2426095"/>
            <a:ext cx="6729351" cy="36368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A66A029-0C57-7A58-C4CC-BDE8E1378DB7}"/>
              </a:ext>
            </a:extLst>
          </p:cNvPr>
          <p:cNvGrpSpPr/>
          <p:nvPr/>
        </p:nvGrpSpPr>
        <p:grpSpPr>
          <a:xfrm>
            <a:off x="4020516" y="3048965"/>
            <a:ext cx="2084242" cy="910099"/>
            <a:chOff x="4020516" y="3048965"/>
            <a:chExt cx="2084242" cy="910099"/>
          </a:xfrm>
        </p:grpSpPr>
        <p:sp>
          <p:nvSpPr>
            <p:cNvPr id="21" name="Speech Bubble: Oval 20">
              <a:extLst>
                <a:ext uri="{FF2B5EF4-FFF2-40B4-BE49-F238E27FC236}">
                  <a16:creationId xmlns:a16="http://schemas.microsoft.com/office/drawing/2014/main" id="{606F14C4-DA69-8CA9-C5D4-E09E47B8D7A0}"/>
                </a:ext>
              </a:extLst>
            </p:cNvPr>
            <p:cNvSpPr/>
            <p:nvPr/>
          </p:nvSpPr>
          <p:spPr>
            <a:xfrm flipV="1">
              <a:off x="4020516" y="3048965"/>
              <a:ext cx="2075484" cy="910099"/>
            </a:xfrm>
            <a:prstGeom prst="wedgeEllipseCallout">
              <a:avLst>
                <a:gd name="adj1" fmla="val -82858"/>
                <a:gd name="adj2" fmla="val 76869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BF99AE-61B0-0B34-7C9B-A0366C326409}"/>
                </a:ext>
              </a:extLst>
            </p:cNvPr>
            <p:cNvSpPr txBox="1"/>
            <p:nvPr/>
          </p:nvSpPr>
          <p:spPr>
            <a:xfrm>
              <a:off x="4029274" y="3304536"/>
              <a:ext cx="20754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 each actuator</a:t>
              </a:r>
              <a:endParaRPr lang="en-US" sz="18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A8ABFD-0167-3FB5-965E-533E4C8102F8}"/>
              </a:ext>
            </a:extLst>
          </p:cNvPr>
          <p:cNvGrpSpPr/>
          <p:nvPr/>
        </p:nvGrpSpPr>
        <p:grpSpPr>
          <a:xfrm>
            <a:off x="383032" y="4242340"/>
            <a:ext cx="8751343" cy="1785104"/>
            <a:chOff x="383032" y="3274886"/>
            <a:chExt cx="8751343" cy="178510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B9A1FCA-B66D-4EBF-81C1-EEF2C3CAE694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383032" y="3274886"/>
              <a:ext cx="8751343" cy="1785104"/>
              <a:chOff x="383032" y="3274886"/>
              <a:chExt cx="8751343" cy="178510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EC234B2-0F55-70F6-5DB7-31FE1AD1CF5E}"/>
                  </a:ext>
                </a:extLst>
              </p:cNvPr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383032" y="3274886"/>
                <a:ext cx="8751343" cy="1785104"/>
                <a:chOff x="383032" y="3274886"/>
                <a:chExt cx="8751343" cy="1785104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0713FF8-42F4-1300-4D54-936E2CDB6FC2}"/>
                    </a:ext>
                  </a:extLst>
                </p:cNvPr>
                <p:cNvSpPr txBox="1"/>
                <p:nvPr/>
              </p:nvSpPr>
              <p:spPr>
                <a:xfrm>
                  <a:off x="383032" y="3274886"/>
                  <a:ext cx="8751343" cy="17851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u="sng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Optimization Problem</a:t>
                  </a:r>
                  <a:r>
                    <a:rPr lang="en-US" sz="2200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: minimize weighted     norm</a:t>
                  </a:r>
                  <a:br>
                    <a:rPr lang="en-US" sz="2200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</a:br>
                  <a:br>
                    <a:rPr lang="en-US" sz="2200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</a:br>
                  <a:br>
                    <a:rPr lang="en-US" sz="2200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</a:br>
                  <a:br>
                    <a:rPr lang="en-US" sz="2200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</a:br>
                  <a:r>
                    <a:rPr lang="en-US" sz="2200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where,</a:t>
                  </a:r>
                  <a:endParaRPr lang="en-US" sz="2200" dirty="0"/>
                </a:p>
              </p:txBody>
            </p:sp>
            <p:pic>
              <p:nvPicPr>
                <p:cNvPr id="33" name="Picture 32" descr="\documentclass{article}&#10;\usepackage{amsmath}&#10;\pagestyle{empty}&#10;\begin{document}&#10;&#10;$\ell_1$&#10;&#10;&#10;\end{document}" title="IguanaTex Picture Display">
                  <a:extLst>
                    <a:ext uri="{FF2B5EF4-FFF2-40B4-BE49-F238E27FC236}">
                      <a16:creationId xmlns:a16="http://schemas.microsoft.com/office/drawing/2014/main" id="{4AD56D39-24BF-A55D-12DE-C935093906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0484" y="3330690"/>
                  <a:ext cx="253497" cy="291723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 descr="\documentclass{article}&#10;\usepackage{amsmath}&#10;\pagestyle{empty}&#10;\begin{document}&#10;&#10;&#10;$\|\Gamma\|_{l_1,\alpha} := \alpha^\top|\Gamma|$&#10;&#10;\end{document}" title="IguanaTex Picture Display">
                <a:extLst>
                  <a:ext uri="{FF2B5EF4-FFF2-40B4-BE49-F238E27FC236}">
                    <a16:creationId xmlns:a16="http://schemas.microsoft.com/office/drawing/2014/main" id="{ADC0DE3A-9FEA-23C5-F907-D82B8942EA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5176401" y="3852785"/>
                <a:ext cx="2408163" cy="397889"/>
              </a:xfrm>
              <a:prstGeom prst="rect">
                <a:avLst/>
              </a:prstGeom>
            </p:spPr>
          </p:pic>
        </p:grpSp>
        <p:pic>
          <p:nvPicPr>
            <p:cNvPr id="39" name="Picture 38" descr="\documentclass{article}&#10;\usepackage{amsmath}&#10;\pagestyle{empty}&#10;\begin{document}&#10;&#10;$\begin{bmatrix}&#10;            \sqrt{\gamma_1} &amp; \sqrt{\gamma_2} &amp; ... &amp; \sqrt{\gamma_{N_u}}&#10;        \end{bmatrix}^\top =: \sqrt{\Gamma}$&#10;&#10;&#10;\end{document}" title="IguanaTex Picture Display">
              <a:extLst>
                <a:ext uri="{FF2B5EF4-FFF2-40B4-BE49-F238E27FC236}">
                  <a16:creationId xmlns:a16="http://schemas.microsoft.com/office/drawing/2014/main" id="{30F404DC-8F23-F6ED-2AC8-9AD856A140E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841501" y="4610392"/>
              <a:ext cx="3629150" cy="36886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235C1FB-7664-2C79-D0FE-BA85C05C5F5B}"/>
              </a:ext>
            </a:extLst>
          </p:cNvPr>
          <p:cNvGrpSpPr/>
          <p:nvPr/>
        </p:nvGrpSpPr>
        <p:grpSpPr>
          <a:xfrm>
            <a:off x="383032" y="3266284"/>
            <a:ext cx="8751343" cy="430887"/>
            <a:chOff x="314425" y="5390862"/>
            <a:chExt cx="8751343" cy="4308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938BCD5-479D-4E38-8206-8C7B144BC5D5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14425" y="5390862"/>
              <a:ext cx="8751343" cy="430887"/>
              <a:chOff x="314425" y="5390862"/>
              <a:chExt cx="8751343" cy="43088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B147C05-9F5B-9865-27F4-FB8BAEF637FB}"/>
                  </a:ext>
                </a:extLst>
              </p:cNvPr>
              <p:cNvSpPr txBox="1"/>
              <p:nvPr/>
            </p:nvSpPr>
            <p:spPr>
              <a:xfrm>
                <a:off x="314425" y="5390862"/>
                <a:ext cx="875134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u="sng" dirty="0">
                    <a:solidFill>
                      <a:srgbClr val="3E3E3E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Restrict</a:t>
                </a:r>
                <a:r>
                  <a:rPr lang="en-US" sz="2200" dirty="0">
                    <a:solidFill>
                      <a:srgbClr val="3E3E3E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			                limit        norm of </a:t>
                </a:r>
                <a:endParaRPr lang="en-US" sz="2200" dirty="0">
                  <a:solidFill>
                    <a:srgbClr val="3E3E3E"/>
                  </a:solidFill>
                </a:endParaRPr>
              </a:p>
            </p:txBody>
          </p:sp>
          <p:pic>
            <p:nvPicPr>
              <p:cNvPr id="22" name="Picture 21" descr="\documentclass{article}&#10;\usepackage{amsmath}&#10;\pagestyle{empty}&#10;\begin{document}&#10;&#10;$\|\mathcal{G}_{u_i}(\rho,s)\|_{\mathcal{H}_2}&lt; \gamma_i \implies$&#10;&#10;&#10;\end{document}" title="IguanaTex Picture Display">
                <a:extLst>
                  <a:ext uri="{FF2B5EF4-FFF2-40B4-BE49-F238E27FC236}">
                    <a16:creationId xmlns:a16="http://schemas.microsoft.com/office/drawing/2014/main" id="{1CB5648C-0E89-60A4-D013-D5325556D0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0"/>
              <a:stretch>
                <a:fillRect/>
              </a:stretch>
            </p:blipFill>
            <p:spPr>
              <a:xfrm>
                <a:off x="1978597" y="5429501"/>
                <a:ext cx="3160514" cy="325235"/>
              </a:xfrm>
              <a:prstGeom prst="rect">
                <a:avLst/>
              </a:prstGeom>
            </p:spPr>
          </p:pic>
        </p:grpSp>
        <p:pic>
          <p:nvPicPr>
            <p:cNvPr id="12" name="Picture 11" descr="\documentclass{article}&#10;\usepackage{amsmath}&#10;\pagestyle{empty}&#10;\begin{document}&#10;&#10;$u_i$&#10;&#10;&#10;\end{document}" title="IguanaTex Picture Display">
              <a:extLst>
                <a:ext uri="{FF2B5EF4-FFF2-40B4-BE49-F238E27FC236}">
                  <a16:creationId xmlns:a16="http://schemas.microsoft.com/office/drawing/2014/main" id="{E1311EAE-DE08-BC6F-84B9-26AFC0ED3E7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7653021" y="5529994"/>
              <a:ext cx="294561" cy="224742"/>
            </a:xfrm>
            <a:prstGeom prst="rect">
              <a:avLst/>
            </a:prstGeom>
          </p:spPr>
        </p:pic>
        <p:pic>
          <p:nvPicPr>
            <p:cNvPr id="30" name="Picture 29" descr="\documentclass{article}&#10;\usepackage{amsmath}&#10;\pagestyle{empty}&#10;\begin{document}&#10;&#10;$\ell_\infty$&#10;&#10;&#10;\end{document}" title="IguanaTex Picture Display">
              <a:extLst>
                <a:ext uri="{FF2B5EF4-FFF2-40B4-BE49-F238E27FC236}">
                  <a16:creationId xmlns:a16="http://schemas.microsoft.com/office/drawing/2014/main" id="{8B67AFD7-7A1F-F54C-AE96-B4FF400A092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5923891" y="5473449"/>
              <a:ext cx="382120" cy="287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60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0F71-F715-0045-9E3A-2EE11D70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45B156C-AC4D-4D08-1B7D-870037E48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85" y="1899176"/>
            <a:ext cx="4351032" cy="2953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C61CD6-0F7E-D745-03FC-4F53956F5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84" y="1899176"/>
            <a:ext cx="4661996" cy="448289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CE6EB-96E2-6B5A-4153-F73FF4A2E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American Control Conference (ACC) 10 July 2025, Denver CO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BF858-5BDB-754C-F95D-C912A4A3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1 1">
            <a:extLst>
              <a:ext uri="{FF2B5EF4-FFF2-40B4-BE49-F238E27FC236}">
                <a16:creationId xmlns:a16="http://schemas.microsoft.com/office/drawing/2014/main" id="{E374233E-EAF9-8A7A-C666-F827417D93A7}"/>
              </a:ext>
            </a:extLst>
          </p:cNvPr>
          <p:cNvSpPr txBox="1">
            <a:spLocks/>
          </p:cNvSpPr>
          <p:nvPr/>
        </p:nvSpPr>
        <p:spPr>
          <a:xfrm>
            <a:off x="535432" y="6229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endParaRPr lang="en-US" sz="2000" b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 2">
            <a:extLst>
              <a:ext uri="{FF2B5EF4-FFF2-40B4-BE49-F238E27FC236}">
                <a16:creationId xmlns:a16="http://schemas.microsoft.com/office/drawing/2014/main" id="{7A14603E-7EB1-3B52-06F3-3933787A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Formulation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ED251-6160-0DCD-348D-0836B02F0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35" y="2560071"/>
            <a:ext cx="5425732" cy="2173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341BE-5091-6675-2BC5-D9502390D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5349" y="2560071"/>
            <a:ext cx="5500837" cy="1942140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\mathcal{H}_2$&#10;&#10;\end{document}" title="IguanaTex Picture Display">
            <a:extLst>
              <a:ext uri="{FF2B5EF4-FFF2-40B4-BE49-F238E27FC236}">
                <a16:creationId xmlns:a16="http://schemas.microsoft.com/office/drawing/2014/main" id="{9AAA986B-E401-2030-01CA-082C1A63E6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885334" y="1557829"/>
            <a:ext cx="360867" cy="254410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$\mathcal{H}_\infty$&#10;&#10;\end{document}" title="IguanaTex Picture Display">
            <a:extLst>
              <a:ext uri="{FF2B5EF4-FFF2-40B4-BE49-F238E27FC236}">
                <a16:creationId xmlns:a16="http://schemas.microsoft.com/office/drawing/2014/main" id="{0E394686-526B-FDE9-F7D6-45AD1B88E2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45197" y="1557829"/>
            <a:ext cx="478149" cy="2580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2A90A4-B501-A0D1-4BDF-E28EC13D097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1" b="89941" l="9668" r="89941">
                        <a14:foregroundMark x1="9668" y1="19824" x2="9668" y2="19824"/>
                      </a14:backgroundRemoval>
                    </a14:imgEffect>
                  </a14:imgLayer>
                </a14:imgProps>
              </a:ext>
            </a:extLst>
          </a:blip>
          <a:srcRect l="3927" t="15483" r="3725" b="21257"/>
          <a:stretch>
            <a:fillRect/>
          </a:stretch>
        </p:blipFill>
        <p:spPr>
          <a:xfrm flipH="1">
            <a:off x="14287498" y="4230688"/>
            <a:ext cx="3835401" cy="26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4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422.3089"/>
  <p:tag name="OUTPUTTYPE" val="PNG"/>
  <p:tag name="IGUANATEXVERSION" val="162"/>
  <p:tag name="LATEXADDIN" val="\documentclass{article}&#10;\usepackage{amsmath}&#10;\usepackage[usenames,dvipsnames]{color}&#10;\definecolor{tamu}{RGB}{80, 0, 0}&#10;\pagestyle{empty}&#10;\begin{document}&#10;&#10;\textbf{\textcolor{tamu}{$\mathcal{H}_2/\mathcal{H}_\infty$}}&#10;&#10;\end{document}"/>
  <p:tag name="IGUANATEXSIZE" val="20"/>
  <p:tag name="IGUANATEXCURSOR" val="215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00.278"/>
  <p:tag name="OUTPUTTYPE" val="PNG"/>
  <p:tag name="IGUANATEXVERSION" val="162"/>
  <p:tag name="LATEXADDIN" val="\documentclass{article}&#10;\usepackage{amsmath}&#10;\pagestyle{empty}&#10;\begin{document}&#10;&#10;$x(t)$&#10;&#10;&#10;\end{document}"/>
  <p:tag name="IGUANATEXSIZE" val="20"/>
  <p:tag name="IGUANATEXCURSOR" val="86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00.278"/>
  <p:tag name="OUTPUTTYPE" val="PNG"/>
  <p:tag name="IGUANATEXVERSION" val="162"/>
  <p:tag name="LATEXADDIN" val="\documentclass{article}&#10;\usepackage{amsmath}&#10;\pagestyle{empty}&#10;\begin{document}&#10;&#10;$u(t)$&#10;&#10;&#10;\end{document}"/>
  <p:tag name="IGUANATEXSIZE" val="20"/>
  <p:tag name="IGUANATEXCURSOR" val="86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7.5178"/>
  <p:tag name="ORIGINALWIDTH" val=" 2688.375"/>
  <p:tag name="OUTPUTTYPE" val="PNG"/>
  <p:tag name="IGUANATEXVERSION" val="162"/>
  <p:tag name="LATEXADDIN" val="\documentclass{article}&#10;\usepackage{amsmath}&#10;\pagestyle{empty}&#10;\begin{document}&#10;&#10;&#10;$\|\mathcal{G}_z(\rho,s)\|_{\mathcal{H}_2}&lt;\gamma_0$ or $\|\mathcal{G}_z(\rho,s)\|_{\mathcal{H}_\infty}&lt;\gamma_0$,  \hspace{0.25cm} $\gamma_0&gt;0$&#10;&#10;\end{document}"/>
  <p:tag name="IGUANATEXSIZE" val="20"/>
  <p:tag name="IGUANATEXCURSOR" val="210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190.5266"/>
  <p:tag name="OUTPUTTYPE" val="PNG"/>
  <p:tag name="IGUANATEXVERSION" val="162"/>
  <p:tag name="LATEXADDIN" val="\documentclass{article}&#10;\usepackage{amsmath}&#10;\pagestyle{empty}&#10;\begin{document}&#10;&#10;$z(t)$&#10;&#10;&#10;\end{document}"/>
  <p:tag name="IGUANATEXSIZE" val="20"/>
  <p:tag name="IGUANATEXCURSOR" val="86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7.50945"/>
  <p:tag name="ORIGINALWIDTH" val=" 343.5479"/>
  <p:tag name="OUTPUTTYPE" val="PNG"/>
  <p:tag name="IGUANATEXVERSION" val="162"/>
  <p:tag name="LATEXADDIN" val="\documentclass{article}&#10;\usepackage{amsmath}&#10;\pagestyle{empty}&#10;\begin{document}&#10;&#10;$w \rightarrow z$&#10;&#10;&#10;\end{document}"/>
  <p:tag name="IGUANATEXSIZE" val="20"/>
  <p:tag name="IGUANATEXCURSOR" val="97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2"/>
  <p:tag name="LAY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7.26079"/>
  <p:tag name="ORIGINALWIDTH" val=" 101.2641"/>
  <p:tag name="OUTPUTTYPE" val="PNG"/>
  <p:tag name="IGUANATEXVERSION" val="162"/>
  <p:tag name="LATEXADDIN" val="\documentclass{article}&#10;\usepackage{amsmath}&#10;\pagestyle{empty}&#10;\begin{document}&#10;&#10;$u_i$&#10;&#10;&#10;\end{document}"/>
  <p:tag name="IGUANATEXSIZE" val="20"/>
  <p:tag name="IGUANATEXCURSOR" val="85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9.5153"/>
  <p:tag name="ORIGINALWIDTH" val=" 145.5203"/>
  <p:tag name="OUTPUTTYPE" val="PNG"/>
  <p:tag name="IGUANATEXVERSION" val="162"/>
  <p:tag name="LATEXADDIN" val="\documentclass{article}&#10;\usepackage{amsmath}&#10;\pagestyle{empty}&#10;\begin{document}&#10;&#10;$\ell_\infty$&#10;&#10;&#10;\end{document}"/>
  <p:tag name="IGUANATEXSIZE" val="20"/>
  <p:tag name="IGUANATEXCURSOR" val="86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7.5178"/>
  <p:tag name="ORIGINALWIDTH" val=" 1239.173"/>
  <p:tag name="OUTPUTTYPE" val="PNG"/>
  <p:tag name="IGUANATEXVERSION" val="162"/>
  <p:tag name="LATEXADDIN" val="\documentclass{article}&#10;\usepackage{amsmath}&#10;\pagestyle{empty}&#10;\begin{document}&#10;&#10;$\|\mathcal{G}_{u_i}(\rho,s)\|_{\mathcal{H}_2}&lt; \gamma_i \implies$&#10;&#10;&#10;\end{document}"/>
  <p:tag name="IGUANATEXSIZE" val="20"/>
  <p:tag name="IGUANATEXCURSOR" val="137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7"/>
  <p:tag name="LAY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422.3089"/>
  <p:tag name="OUTPUTTYPE" val="PNG"/>
  <p:tag name="IGUANATEXVERSION" val="162"/>
  <p:tag name="LATEXADDIN" val="\documentclass{article}&#10;\usepackage{amsmath}&#10;\pagestyle{empty}&#10;\begin{document}&#10;&#10;$\mathcal{H}_2/\mathcal{H}_\infty$&#10;&#10;\end{document}"/>
  <p:tag name="IGUANATEXSIZE" val="20"/>
  <p:tag name="IGUANATEXCURSOR" val="44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1.5254"/>
  <p:tag name="ORIGINALWIDTH" val=" 1785.999"/>
  <p:tag name="OUTPUTTYPE" val="PNG"/>
  <p:tag name="IGUANATEXVERSION" val="162"/>
  <p:tag name="LATEXADDIN" val="\documentclass{article}&#10;\usepackage{amsmath}&#10;\pagestyle{empty}&#10;\begin{document}&#10;&#10;$\begin{bmatrix}&#10;            \sqrt{\gamma_1} &amp; \sqrt{\gamma_2} &amp; ... &amp; \sqrt{\gamma_{N_u}}&#10;        \end{bmatrix}^\top =: \sqrt{\Gamma}$&#10;&#10;&#10;\end{document}"/>
  <p:tag name="IGUANATEXSIZE" val="20"/>
  <p:tag name="IGUANATEXCURSOR" val="216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5"/>
  <p:tag name="LAY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.27"/>
  <p:tag name="ORIGINALWIDTH" val=" 867.121"/>
  <p:tag name="OUTPUTTYPE" val="PNG"/>
  <p:tag name="IGUANATEXVERSION" val="162"/>
  <p:tag name="LATEXADDIN" val="\documentclass{article}&#10;\usepackage{amsmath}&#10;\pagestyle{empty}&#10;\begin{document}&#10;&#10;&#10;$\|\Gamma\|_{l_1,\alpha} := \alpha^\top|\Gamma|$&#10;&#10;\end{document}"/>
  <p:tag name="IGUANATEXSIZE" val="20"/>
  <p:tag name="IGUANATEXCURSOR" val="130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652"/>
  <p:tag name="ORIGINALWIDTH" val=" 94.51323"/>
  <p:tag name="OUTPUTTYPE" val="PNG"/>
  <p:tag name="IGUANATEXVERSION" val="162"/>
  <p:tag name="LATEXADDIN" val="\documentclass{article}&#10;\usepackage{amsmath}&#10;\pagestyle{empty}&#10;\begin{document}&#10;&#10;$\ell_1$&#10;&#10;&#10;\end{document}"/>
  <p:tag name="IGUANATEXSIZE" val="22"/>
  <p:tag name="IGUANATEXCURSOR" val="83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647"/>
  <p:tag name="ORIGINALWIDTH" val=" 150.021"/>
  <p:tag name="OUTPUTTYPE" val="PNG"/>
  <p:tag name="IGUANATEXVERSION" val="162"/>
  <p:tag name="LATEXADDIN" val="\documentclass{article}&#10;\usepackage{amsmath}&#10;\pagestyle{empty}&#10;\begin{document}&#10;&#10;$\mathcal{H}_2$&#10;&#10;\end{document}"/>
  <p:tag name="IGUANATEXSIZE" val="20"/>
  <p:tag name="IGUANATEXCURSOR" val="95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5.51197"/>
  <p:tag name="ORIGINALWIDTH" val=" 387.8041"/>
  <p:tag name="OUTPUTTYPE" val="PNG"/>
  <p:tag name="IGUANATEXVERSION" val="162"/>
  <p:tag name="LATEXADDIN" val="\documentclass{article}&#10;\usepackage{amsmath}&#10;\pagestyle{empty}&#10;\begin{document}&#10;&#10;$w \rightarrow u_i$&#10;&#10;&#10;\end{document}"/>
  <p:tag name="IGUANATEXSIZE" val="20"/>
  <p:tag name="IGUANATEXCURSOR" val="99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647"/>
  <p:tag name="ORIGINALWIDTH" val=" 150.021"/>
  <p:tag name="OUTPUTTYPE" val="PNG"/>
  <p:tag name="IGUANATEXVERSION" val="162"/>
  <p:tag name="LATEXADDIN" val="\documentclass{article}&#10;\usepackage{amsmath}&#10;\pagestyle{empty}&#10;\begin{document}&#10;&#10;$\mathcal{H}_2$&#10;&#10;\end{document}"/>
  <p:tag name="IGUANATEXSIZE" val="20"/>
  <p:tag name="IGUANATEXCURSOR" val="95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.265"/>
  <p:tag name="ORIGINALWIDTH" val=" 198.7777"/>
  <p:tag name="OUTPUTTYPE" val="PNG"/>
  <p:tag name="IGUANATEXVERSION" val="162"/>
  <p:tag name="LATEXADDIN" val="\documentclass{article}&#10;\usepackage{amsmath}&#10;\pagestyle{empty}&#10;\begin{document}&#10;&#10;$\mathcal{H}_\infty$&#10;&#10;\end{document}"/>
  <p:tag name="IGUANATEXSIZE" val="20"/>
  <p:tag name="IGUANATEXCURSOR" val="100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.265"/>
  <p:tag name="ORIGINALWIDTH" val=" 198.7777"/>
  <p:tag name="OUTPUTTYPE" val="PNG"/>
  <p:tag name="IGUANATEXVERSION" val="162"/>
  <p:tag name="LATEXADDIN" val="\documentclass{article}&#10;\usepackage{amsmath}&#10;\usepackage[usenames,dvipsnames]{color}&#10;\definecolor{gray}{RGB}{127, 127, 127}&#10;\pagestyle{empty}&#10;\begin{document}&#10;&#10;\textbf{\textcolor{gray}{$\mathcal{H}_\infty$}}&#10;&#10;\end{document}"/>
  <p:tag name="IGUANATEXSIZE" val="20"/>
  <p:tag name="IGUANATEXCURSOR" val="186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.265"/>
  <p:tag name="ORIGINALWIDTH" val=" 198.7777"/>
  <p:tag name="OUTPUTTYPE" val="PNG"/>
  <p:tag name="IGUANATEXVERSION" val="162"/>
  <p:tag name="LATEXADDIN" val="\documentclass{article}&#10;\usepackage{amsmath}&#10;\usepackage[usenames,dvipsnames]{color}&#10;\definecolor{gray}{RGB}{127, 127, 127}&#10;\pagestyle{empty}&#10;\begin{document}&#10;&#10;\textbf{\textcolor{gray}{$\mathcal{H}_\infty$}}&#10;&#10;\end{document}"/>
  <p:tag name="IGUANATEXSIZE" val="20"/>
  <p:tag name="IGUANATEXCURSOR" val="186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422.3089"/>
  <p:tag name="OUTPUTTYPE" val="PNG"/>
  <p:tag name="IGUANATEXVERSION" val="162"/>
  <p:tag name="LATEXADDIN" val="\documentclass{article}&#10;\usepackage{amsmath}&#10;\pagestyle{empty}&#10;\begin{document}&#10;&#10;$\mathcal{H}_2/\mathcal{H}_\infty$&#10;&#10;\end{document}"/>
  <p:tag name="IGUANATEXSIZE" val="20"/>
  <p:tag name="IGUANATEXCURSOR" val="44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647"/>
  <p:tag name="ORIGINALWIDTH" val=" 150.021"/>
  <p:tag name="OUTPUTTYPE" val="PNG"/>
  <p:tag name="IGUANATEXVERSION" val="162"/>
  <p:tag name="LATEXADDIN" val="\documentclass{article}&#10;\usepackage{amsmath}&#10;\usepackage[usenames,dvipsnames]{color}&#10;\definecolor{gray}{RGB}{127, 127, 127}&#10;\pagestyle{empty}&#10;\begin{document}&#10;&#10;\textbf{\textcolor{gray}{$\mathcal{H}_2$}}&#10;&#10;\end{document}"/>
  <p:tag name="IGUANATEXSIZE" val="20"/>
  <p:tag name="IGUANATEXCURSOR" val="199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647"/>
  <p:tag name="ORIGINALWIDTH" val=" 150.021"/>
  <p:tag name="OUTPUTTYPE" val="PNG"/>
  <p:tag name="IGUANATEXVERSION" val="162"/>
  <p:tag name="LATEXADDIN" val="\documentclass{article}&#10;\usepackage{amsmath}&#10;\usepackage[usenames,dvipsnames]{color}&#10;\definecolor{gray}{RGB}{127, 127, 127}&#10;\pagestyle{empty}&#10;\begin{document}&#10;&#10;\textbf{\textcolor{gray}{$\mathcal{H}_2$}}&#10;&#10;\end{document}"/>
  <p:tag name="IGUANATEXSIZE" val="20"/>
  <p:tag name="IGUANATEXCURSOR" val="199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422.3089"/>
  <p:tag name="OUTPUTTYPE" val="PNG"/>
  <p:tag name="IGUANATEXVERSION" val="162"/>
  <p:tag name="LATEXADDIN" val="\documentclass{article}&#10;\usepackage{amsmath}&#10;\usepackage[usenames,dvipsnames]{color}&#10;\definecolor{tamu}{RGB}{80, 0, 0}&#10;\pagestyle{empty}&#10;\begin{document}&#10;&#10;$\mathcal{H}_2/\mathcal{H}_\infty$&#10;&#10;\end{document}"/>
  <p:tag name="IGUANATEXSIZE" val="20"/>
  <p:tag name="IGUANATEXCURSOR" val="189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190.5266"/>
  <p:tag name="OUTPUTTYPE" val="PNG"/>
  <p:tag name="IGUANATEXVERSION" val="162"/>
  <p:tag name="LATEXADDIN" val="\documentclass{article}&#10;\usepackage{amsmath}&#10;\pagestyle{empty}&#10;\begin{document}&#10;&#10;$z(t)$&#10;&#10;&#10;\end{document}"/>
  <p:tag name="IGUANATEXSIZE" val="20"/>
  <p:tag name="IGUANATEXCURSOR" val="83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21.2809"/>
  <p:tag name="OUTPUTTYPE" val="PNG"/>
  <p:tag name="IGUANATEXVERSION" val="162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01212"/>
  <p:tag name="ORIGINALWIDTH" val=" 91.51276"/>
  <p:tag name="OUTPUTTYPE" val="PNG"/>
  <p:tag name="IGUANATEXVERSION" val="162"/>
  <p:tag name="LATEXADDIN" val="\documentclass{article}&#10;\usepackage{amsmath}&#10;\pagestyle{empty}&#10;\begin{document}&#10;&#10;$P$&#10;&#10;&#10;\end{document}"/>
  <p:tag name="IGUANATEXSIZE" val="20"/>
  <p:tag name="IGUANATEXCURSOR" val="84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01212"/>
  <p:tag name="ORIGINALWIDTH" val=" 108.015"/>
  <p:tag name="OUTPUTTYPE" val="PNG"/>
  <p:tag name="IGUANATEXVERSION" val="162"/>
  <p:tag name="LATEXADDIN" val="\documentclass{article}&#10;\usepackage{amsmath}&#10;\pagestyle{empty}&#10;\begin{document}&#10;&#10;$K$&#10;&#10;&#10;\end{document}"/>
  <p:tag name="IGUANATEXSIZE" val="20"/>
  <p:tag name="IGUANATEXCURSOR" val="83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221.2809"/>
  <p:tag name="OUTPUTTYPE" val="PNG"/>
  <p:tag name="IGUANATEXVERSION" val="162"/>
  <p:tag name="LATEXADDIN" val="\documentclass{article}&#10;\usepackage{amsmath}&#10;\pagestyle{empty}&#10;\begin{document}&#10;&#10;$w(t)$&#10;&#10;&#10;\end{document}"/>
  <p:tag name="IGUANATEXSIZE" val="20"/>
  <p:tag name="IGUANATEXCURSOR" val="86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677"/>
  <p:tag name="ORIGINALWIDTH" val=" 190.5266"/>
  <p:tag name="OUTPUTTYPE" val="PNG"/>
  <p:tag name="IGUANATEXVERSION" val="162"/>
  <p:tag name="LATEXADDIN" val="\documentclass{article}&#10;\usepackage{amsmath}&#10;\pagestyle{empty}&#10;\begin{document}&#10;&#10;$z(t)$&#10;&#10;&#10;\end{document}"/>
  <p:tag name="IGUANATEXSIZE" val="20"/>
  <p:tag name="IGUANATEXCURSOR" val="86"/>
  <p:tag name="TRANSPARENCY" val="True"/>
  <p:tag name="CHOOSECOLOR" val="False"/>
  <p:tag name="COLORHEX" val="000000"/>
  <p:tag name="LATEXENGINEID" val="1"/>
  <p:tag name="TEMPFOLDER" val="c:\temp\"/>
  <p:tag name="LATEXFORMHEIGHT" val=" 320"/>
  <p:tag name="LATEXFORMWIDTH" val=" 385"/>
  <p:tag name="LATEXFORMWRAP" val="True"/>
  <p:tag name="BITMAPVECTOR" val="0"/>
</p:tagLst>
</file>

<file path=ppt/theme/theme1.xml><?xml version="1.0" encoding="utf-8"?>
<a:theme xmlns:a="http://schemas.openxmlformats.org/drawingml/2006/main" name="1_Covers-Divid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Dark Theme A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3_Dark Theme B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4_Light Theme A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5_Light Theme B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6_Medium Theme A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7_Medium Theme B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31721</TotalTime>
  <Words>943</Words>
  <Application>Microsoft Office PowerPoint</Application>
  <PresentationFormat>Widescreen</PresentationFormat>
  <Paragraphs>198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Open Sans ExtraBold</vt:lpstr>
      <vt:lpstr>Calibri</vt:lpstr>
      <vt:lpstr>Open Sans</vt:lpstr>
      <vt:lpstr>Wingdings</vt:lpstr>
      <vt:lpstr>Times New Roman</vt:lpstr>
      <vt:lpstr>1_Covers-Dividers</vt:lpstr>
      <vt:lpstr>2_Dark Theme A</vt:lpstr>
      <vt:lpstr>3_Dark Theme B</vt:lpstr>
      <vt:lpstr>4_Light Theme A</vt:lpstr>
      <vt:lpstr>5_Light Theme B</vt:lpstr>
      <vt:lpstr>6_Medium Theme A</vt:lpstr>
      <vt:lpstr>7_Medium Theme B</vt:lpstr>
      <vt:lpstr>PowerPoint Presentation</vt:lpstr>
      <vt:lpstr>Motivation Why Sparse Actuation?</vt:lpstr>
      <vt:lpstr>Motivation Why Sparse Actuation?</vt:lpstr>
      <vt:lpstr>Literature Review </vt:lpstr>
      <vt:lpstr>Paper Contributions </vt:lpstr>
      <vt:lpstr>Problem Formulation Quasi-LPV Form from Nonlinear Dynamics</vt:lpstr>
      <vt:lpstr>Problem Formulation Performance Specification</vt:lpstr>
      <vt:lpstr>Problem Formulation How to Achieve Sparseness?</vt:lpstr>
      <vt:lpstr>Problem Formulation Optimization Problem</vt:lpstr>
      <vt:lpstr>Case Example System Model</vt:lpstr>
      <vt:lpstr>Case Example Design Goals</vt:lpstr>
      <vt:lpstr>Results          Full State Feedback</vt:lpstr>
      <vt:lpstr>Results          Full State Feedback</vt:lpstr>
      <vt:lpstr>Results         Full State Feedback</vt:lpstr>
      <vt:lpstr>Results         Full State Feedback</vt:lpstr>
      <vt:lpstr>Conclusions    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Crystal Giraldo</dc:creator>
  <cp:lastModifiedBy>Tanay Kumar</cp:lastModifiedBy>
  <cp:revision>438</cp:revision>
  <dcterms:created xsi:type="dcterms:W3CDTF">2018-11-09T21:25:09Z</dcterms:created>
  <dcterms:modified xsi:type="dcterms:W3CDTF">2025-07-17T00:29:53Z</dcterms:modified>
</cp:coreProperties>
</file>